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7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81" r:id="rId14"/>
    <p:sldId id="28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0" i="0" u="none" strike="noStrike" baseline="0" dirty="0">
                <a:effectLst/>
              </a:rPr>
              <a:t>The difference in the cost of sugar</a:t>
            </a:r>
            <a:endParaRPr lang="ru-RU" sz="1600" dirty="0">
              <a:solidFill>
                <a:schemeClr val="tx1">
                  <a:lumMod val="50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$/1000 kg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Another supplier</c:v>
                </c:pt>
                <c:pt idx="1">
                  <c:v>S&amp;M Ukrainian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1042</c:v>
                </c:pt>
                <c:pt idx="1">
                  <c:v>921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F2-4535-A1E1-B94012DE47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3047840"/>
        <c:axId val="213361304"/>
      </c:barChart>
      <c:catAx>
        <c:axId val="2130478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3361304"/>
        <c:crosses val="autoZero"/>
        <c:auto val="1"/>
        <c:lblAlgn val="ctr"/>
        <c:lblOffset val="100"/>
        <c:noMultiLvlLbl val="0"/>
      </c:catAx>
      <c:valAx>
        <c:axId val="213361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047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uk-UA" sz="1400" b="0" i="0" u="none" strike="noStrike" kern="1200" spc="0" baseline="0" noProof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u="none" strike="noStrike" baseline="0" noProof="0" dirty="0">
                <a:solidFill>
                  <a:schemeClr val="accent1">
                    <a:lumMod val="50000"/>
                  </a:schemeClr>
                </a:solidFill>
                <a:effectLst/>
              </a:rPr>
              <a:t>We have created the best conditions for cooperation</a:t>
            </a:r>
            <a:endParaRPr lang="uk-UA" sz="1600" b="1" noProof="0" dirty="0">
              <a:solidFill>
                <a:schemeClr val="accent1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16860489598355477"/>
          <c:y val="3.897852927563774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uk-UA" sz="1400" b="0" i="0" u="none" strike="noStrike" kern="1200" spc="0" baseline="0" noProof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5023047708652111"/>
          <c:y val="0.24247100549873485"/>
          <c:w val="0.32065030428293795"/>
          <c:h val="0.4953928012230438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Ми створили Найкращі умови для співпраці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BC-41F1-BE61-9FCA000C24C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BC-41F1-BE61-9FCA000C24C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7BC-41F1-BE61-9FCA000C24C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7BC-41F1-BE61-9FCA000C24C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7BC-41F1-BE61-9FCA000C24C3}"/>
              </c:ext>
            </c:extLst>
          </c:dPt>
          <c:dLbls>
            <c:dLbl>
              <c:idx val="0"/>
              <c:layout>
                <c:manualLayout>
                  <c:x val="0.15892913845188639"/>
                  <c:y val="-5.875984700075153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6350717-169A-496D-9117-A09293AE6DF6}" type="CELLRANGE">
                      <a:rPr lang="en-US" sz="1400">
                        <a:solidFill>
                          <a:schemeClr val="tx1">
                            <a:lumMod val="50000"/>
                          </a:schemeClr>
                        </a:solidFill>
                      </a:rPr>
                      <a:pPr>
                        <a:defRPr sz="1400">
                          <a:solidFill>
                            <a:schemeClr val="tx1">
                              <a:lumMod val="50000"/>
                            </a:schemeClr>
                          </a:solidFill>
                        </a:defRPr>
                      </a:pPr>
                      <a:t>[CELLRANGE]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700122378731591"/>
                      <c:h val="0.2964317151412250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27BC-41F1-BE61-9FCA000C24C3}"/>
                </c:ext>
              </c:extLst>
            </c:dLbl>
            <c:dLbl>
              <c:idx val="1"/>
              <c:layout>
                <c:manualLayout>
                  <c:x val="0.18227625290493632"/>
                  <c:y val="4.327022367265498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E3C56E7-BDFE-47E7-B623-E54E353E5916}" type="CELLRANGE">
                      <a:rPr lang="en-GB" sz="1400">
                        <a:solidFill>
                          <a:schemeClr val="tx1">
                            <a:lumMod val="50000"/>
                          </a:schemeClr>
                        </a:solidFill>
                      </a:rPr>
                      <a:pPr>
                        <a:defRPr sz="1400">
                          <a:solidFill>
                            <a:schemeClr val="tx1">
                              <a:lumMod val="50000"/>
                            </a:schemeClr>
                          </a:solidFill>
                        </a:defRPr>
                      </a:pPr>
                      <a:t>[CELLRANGE]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749958130583425"/>
                      <c:h val="0.2964317151412250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27BC-41F1-BE61-9FCA000C24C3}"/>
                </c:ext>
              </c:extLst>
            </c:dLbl>
            <c:dLbl>
              <c:idx val="2"/>
              <c:layout>
                <c:manualLayout>
                  <c:x val="9.3583792947884615E-5"/>
                  <c:y val="0.131219409621726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48D9B04-B9A8-4F4C-B533-C83CCCA9BC53}" type="CELLRANGE">
                      <a:rPr lang="en-GB" sz="1400">
                        <a:solidFill>
                          <a:schemeClr val="tx1">
                            <a:lumMod val="50000"/>
                          </a:schemeClr>
                        </a:solidFill>
                      </a:rPr>
                      <a:pPr>
                        <a:defRPr sz="1400">
                          <a:solidFill>
                            <a:schemeClr val="tx1">
                              <a:lumMod val="50000"/>
                            </a:schemeClr>
                          </a:solidFill>
                        </a:defRPr>
                      </a:pPr>
                      <a:t>[CELLRANGE]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056126001474339"/>
                      <c:h val="0.21153642979620377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27BC-41F1-BE61-9FCA000C24C3}"/>
                </c:ext>
              </c:extLst>
            </c:dLbl>
            <c:dLbl>
              <c:idx val="3"/>
              <c:layout>
                <c:manualLayout>
                  <c:x val="-0.13508421027765377"/>
                  <c:y val="1.169355878269132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79ED08C-5FC1-4D36-A23B-0FBA2DC7F984}" type="CELLRANGE">
                      <a:rPr lang="en-US" sz="1400" smtClean="0">
                        <a:solidFill>
                          <a:schemeClr val="tx1">
                            <a:lumMod val="50000"/>
                          </a:schemeClr>
                        </a:solidFill>
                      </a:rPr>
                      <a:pPr>
                        <a:defRPr sz="1400">
                          <a:solidFill>
                            <a:schemeClr val="tx1">
                              <a:lumMod val="50000"/>
                            </a:schemeClr>
                          </a:solidFill>
                        </a:defRPr>
                      </a:pPr>
                      <a:t>[CELLRANGE]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139725008258635"/>
                      <c:h val="0.15577907351921366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27BC-41F1-BE61-9FCA000C24C3}"/>
                </c:ext>
              </c:extLst>
            </c:dLbl>
            <c:dLbl>
              <c:idx val="4"/>
              <c:layout>
                <c:manualLayout>
                  <c:x val="-0.16956832814141792"/>
                  <c:y val="-7.795716839220805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805F58B-0108-44C2-BD95-3B7466CF1C2E}" type="CELLRANGE">
                      <a:rPr lang="en-US" sz="1400" smtClean="0">
                        <a:solidFill>
                          <a:schemeClr val="tx1">
                            <a:lumMod val="50000"/>
                          </a:schemeClr>
                        </a:solidFill>
                      </a:rPr>
                      <a:pPr>
                        <a:defRPr sz="1400">
                          <a:solidFill>
                            <a:schemeClr val="tx1">
                              <a:lumMod val="50000"/>
                            </a:schemeClr>
                          </a:solidFill>
                        </a:defRPr>
                      </a:pPr>
                      <a:t>[CELLRANGE]</a:t>
                    </a:fld>
                    <a:r>
                      <a:rPr lang="en-US" sz="1400" baseline="0" dirty="0">
                        <a:solidFill>
                          <a:schemeClr val="tx1">
                            <a:lumMod val="50000"/>
                          </a:schemeClr>
                        </a:solidFill>
                      </a:rPr>
                      <a:t>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017013463615188"/>
                      <c:h val="0.2394840838695183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27BC-41F1-BE61-9FCA000C24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Professionally organized delivery</c:v>
                </c:pt>
                <c:pt idx="1">
                  <c:v>Transaction support at all stages</c:v>
                </c:pt>
                <c:pt idx="2">
                  <c:v>Constant adherence to contractual obligations</c:v>
                </c:pt>
                <c:pt idx="3">
                  <c:v>Competitive prices</c:v>
                </c:pt>
                <c:pt idx="4">
                  <c:v>Flexible terms  supply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  <c:pt idx="4">
                  <c:v>25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Лист1!$A$2:$A$6</c15:f>
                <c15:dlblRangeCache>
                  <c:ptCount val="5"/>
                  <c:pt idx="0">
                    <c:v>Professionally organized delivery</c:v>
                  </c:pt>
                  <c:pt idx="1">
                    <c:v>Transaction support at all stages</c:v>
                  </c:pt>
                  <c:pt idx="2">
                    <c:v>Constant adherence to contractual obligations</c:v>
                  </c:pt>
                  <c:pt idx="3">
                    <c:v>Competitive prices</c:v>
                  </c:pt>
                  <c:pt idx="4">
                    <c:v>Flexible terms  supply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A-27BC-41F1-BE61-9FCA000C24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0" i="0" u="none" strike="noStrike" baseline="0" dirty="0">
                <a:effectLst/>
              </a:rPr>
              <a:t>The difference in the cost of flour</a:t>
            </a:r>
            <a:endParaRPr lang="ru-RU" sz="1600" dirty="0">
              <a:solidFill>
                <a:schemeClr val="tx1">
                  <a:lumMod val="50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К$/1000 kg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another supplier</c:v>
                </c:pt>
                <c:pt idx="1">
                  <c:v>S&amp;M Ukrainian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59.9</c:v>
                </c:pt>
                <c:pt idx="1">
                  <c:v>56.9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27-4772-B212-94EDE83A7B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2051768"/>
        <c:axId val="392049024"/>
      </c:barChart>
      <c:catAx>
        <c:axId val="3920517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92049024"/>
        <c:crosses val="autoZero"/>
        <c:auto val="1"/>
        <c:lblAlgn val="ctr"/>
        <c:lblOffset val="100"/>
        <c:noMultiLvlLbl val="0"/>
      </c:catAx>
      <c:valAx>
        <c:axId val="392049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2051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uk-UA" sz="1400" b="0" i="0" u="none" strike="noStrike" kern="1200" spc="0" baseline="0" noProof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u="none" strike="noStrike" baseline="0" noProof="0" dirty="0">
                <a:solidFill>
                  <a:schemeClr val="accent1">
                    <a:lumMod val="50000"/>
                  </a:schemeClr>
                </a:solidFill>
                <a:effectLst/>
              </a:rPr>
              <a:t>We have created the best conditions for cooperation</a:t>
            </a:r>
            <a:endParaRPr lang="uk-UA" sz="1600" b="1" noProof="0" dirty="0">
              <a:solidFill>
                <a:schemeClr val="accent1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16860489598355477"/>
          <c:y val="3.897852927563774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uk-UA" sz="1400" b="0" i="0" u="none" strike="noStrike" kern="1200" spc="0" baseline="0" noProof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5023047708652111"/>
          <c:y val="0.24247100549873485"/>
          <c:w val="0.32065030428293795"/>
          <c:h val="0.4953928012230438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Ми створили Найкращі умови для співпраці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21C-4633-9BA1-38ED98FD362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21C-4633-9BA1-38ED98FD362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21C-4633-9BA1-38ED98FD362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21C-4633-9BA1-38ED98FD362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21C-4633-9BA1-38ED98FD362C}"/>
              </c:ext>
            </c:extLst>
          </c:dPt>
          <c:dLbls>
            <c:dLbl>
              <c:idx val="0"/>
              <c:layout>
                <c:manualLayout>
                  <c:x val="0.19408426927772901"/>
                  <c:y val="-7.178667469018561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6350717-169A-496D-9117-A09293AE6DF6}" type="CELLRANGE">
                      <a:rPr lang="en-US" sz="1400">
                        <a:solidFill>
                          <a:schemeClr val="tx1">
                            <a:lumMod val="50000"/>
                          </a:schemeClr>
                        </a:solidFill>
                      </a:rPr>
                      <a:pPr>
                        <a:defRPr sz="1400">
                          <a:solidFill>
                            <a:schemeClr val="tx1">
                              <a:lumMod val="50000"/>
                            </a:schemeClr>
                          </a:solidFill>
                        </a:defRPr>
                      </a:pPr>
                      <a:t>[CELLRANGE]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700122378731591"/>
                      <c:h val="0.2964317151412250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D21C-4633-9BA1-38ED98FD362C}"/>
                </c:ext>
              </c:extLst>
            </c:dLbl>
            <c:dLbl>
              <c:idx val="1"/>
              <c:layout>
                <c:manualLayout>
                  <c:x val="0.18227625290493632"/>
                  <c:y val="4.327022367265498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E3C56E7-BDFE-47E7-B623-E54E353E5916}" type="CELLRANGE">
                      <a:rPr lang="en-GB" sz="1400">
                        <a:solidFill>
                          <a:schemeClr val="tx1">
                            <a:lumMod val="50000"/>
                          </a:schemeClr>
                        </a:solidFill>
                      </a:rPr>
                      <a:pPr>
                        <a:defRPr sz="1400">
                          <a:solidFill>
                            <a:schemeClr val="tx1">
                              <a:lumMod val="50000"/>
                            </a:schemeClr>
                          </a:solidFill>
                        </a:defRPr>
                      </a:pPr>
                      <a:t>[CELLRANGE]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749958130583425"/>
                      <c:h val="0.2964317151412250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D21C-4633-9BA1-38ED98FD362C}"/>
                </c:ext>
              </c:extLst>
            </c:dLbl>
            <c:dLbl>
              <c:idx val="2"/>
              <c:layout>
                <c:manualLayout>
                  <c:x val="5.502173401079908E-3"/>
                  <c:y val="0.1355616833661853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48D9B04-B9A8-4F4C-B533-C83CCCA9BC53}" type="CELLRANGE">
                      <a:rPr lang="en-GB" sz="1400">
                        <a:solidFill>
                          <a:schemeClr val="tx1">
                            <a:lumMod val="50000"/>
                          </a:schemeClr>
                        </a:solidFill>
                      </a:rPr>
                      <a:pPr>
                        <a:defRPr sz="1400">
                          <a:solidFill>
                            <a:schemeClr val="tx1">
                              <a:lumMod val="50000"/>
                            </a:schemeClr>
                          </a:solidFill>
                        </a:defRPr>
                      </a:pPr>
                      <a:t>[CELLRANGE]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1219519258245702"/>
                      <c:h val="0.22890552477403936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D21C-4633-9BA1-38ED98FD362C}"/>
                </c:ext>
              </c:extLst>
            </c:dLbl>
            <c:dLbl>
              <c:idx val="3"/>
              <c:layout>
                <c:manualLayout>
                  <c:x val="-0.14049258931343353"/>
                  <c:y val="9.522572130466521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79ED08C-5FC1-4D36-A23B-0FBA2DC7F984}" type="CELLRANGE">
                      <a:rPr lang="en-US" sz="1400" smtClean="0">
                        <a:solidFill>
                          <a:schemeClr val="tx1">
                            <a:lumMod val="50000"/>
                          </a:schemeClr>
                        </a:solidFill>
                      </a:rPr>
                      <a:pPr>
                        <a:defRPr sz="1400">
                          <a:solidFill>
                            <a:schemeClr val="tx1">
                              <a:lumMod val="50000"/>
                            </a:schemeClr>
                          </a:solidFill>
                        </a:defRPr>
                      </a:pPr>
                      <a:t>[CELLRANGE]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139726671444868"/>
                      <c:h val="0.22091334770500576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D21C-4633-9BA1-38ED98FD362C}"/>
                </c:ext>
              </c:extLst>
            </c:dLbl>
            <c:dLbl>
              <c:idx val="4"/>
              <c:layout>
                <c:manualLayout>
                  <c:x val="-0.16956832814141792"/>
                  <c:y val="-7.795716839220805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805F58B-0108-44C2-BD95-3B7466CF1C2E}" type="CELLRANGE">
                      <a:rPr lang="en-US" sz="1400" smtClean="0">
                        <a:solidFill>
                          <a:schemeClr val="tx1">
                            <a:lumMod val="50000"/>
                          </a:schemeClr>
                        </a:solidFill>
                      </a:rPr>
                      <a:pPr>
                        <a:defRPr sz="1400">
                          <a:solidFill>
                            <a:schemeClr val="tx1">
                              <a:lumMod val="50000"/>
                            </a:schemeClr>
                          </a:solidFill>
                        </a:defRPr>
                      </a:pPr>
                      <a:t>[CELLRANGE]</a:t>
                    </a:fld>
                    <a:r>
                      <a:rPr lang="en-US" sz="1400" baseline="0" dirty="0">
                        <a:solidFill>
                          <a:schemeClr val="tx1">
                            <a:lumMod val="50000"/>
                          </a:schemeClr>
                        </a:solidFill>
                      </a:rPr>
                      <a:t>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017013463615188"/>
                      <c:h val="0.2394840838695183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D21C-4633-9BA1-38ED98FD36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Professionally organized delivery</c:v>
                </c:pt>
                <c:pt idx="1">
                  <c:v>Transaction support at all stages</c:v>
                </c:pt>
                <c:pt idx="2">
                  <c:v>Constant adherence to contractual obligations</c:v>
                </c:pt>
                <c:pt idx="3">
                  <c:v>Competitive prices</c:v>
                </c:pt>
                <c:pt idx="4">
                  <c:v>Flexible terms  supply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  <c:pt idx="4">
                  <c:v>25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Лист1!$A$2:$A$6</c15:f>
                <c15:dlblRangeCache>
                  <c:ptCount val="5"/>
                  <c:pt idx="0">
                    <c:v>Professionally organized delivery</c:v>
                  </c:pt>
                  <c:pt idx="1">
                    <c:v>Transaction support at all stages</c:v>
                  </c:pt>
                  <c:pt idx="2">
                    <c:v>Constant adherence to contractual obligations</c:v>
                  </c:pt>
                  <c:pt idx="3">
                    <c:v>Competitive prices</c:v>
                  </c:pt>
                  <c:pt idx="4">
                    <c:v>Flexible terms  supply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A-D21C-4633-9BA1-38ED98FD36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0" i="0" u="none" strike="noStrike" baseline="0" dirty="0">
                <a:effectLst/>
              </a:rPr>
              <a:t>The difference in the cost of fertilizer</a:t>
            </a:r>
            <a:endParaRPr lang="ru-RU" sz="1600" dirty="0">
              <a:solidFill>
                <a:schemeClr val="tx1">
                  <a:lumMod val="50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$/1000 kg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Another supplier</c:v>
                </c:pt>
                <c:pt idx="1">
                  <c:v>S&amp;M Ukrainian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1051</c:v>
                </c:pt>
                <c:pt idx="1">
                  <c:v>817.5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89-49B3-858A-4B68EA842E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7071864"/>
        <c:axId val="507076568"/>
      </c:barChart>
      <c:catAx>
        <c:axId val="5070718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07076568"/>
        <c:crosses val="autoZero"/>
        <c:auto val="1"/>
        <c:lblAlgn val="ctr"/>
        <c:lblOffset val="100"/>
        <c:noMultiLvlLbl val="0"/>
      </c:catAx>
      <c:valAx>
        <c:axId val="507076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7071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uk-UA" sz="1400" b="0" i="0" u="none" strike="noStrike" kern="1200" spc="0" baseline="0" noProof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u="none" strike="noStrike" baseline="0" noProof="0" dirty="0">
                <a:solidFill>
                  <a:schemeClr val="accent1">
                    <a:lumMod val="50000"/>
                  </a:schemeClr>
                </a:solidFill>
                <a:effectLst/>
              </a:rPr>
              <a:t>We have created the best conditions for cooperation</a:t>
            </a:r>
            <a:endParaRPr lang="uk-UA" sz="1600" b="1" noProof="0" dirty="0">
              <a:solidFill>
                <a:schemeClr val="accent1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16860489598355477"/>
          <c:y val="3.897852927563774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uk-UA" sz="1400" b="0" i="0" u="none" strike="noStrike" kern="1200" spc="0" baseline="0" noProof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5023047708652111"/>
          <c:y val="0.24247100549873485"/>
          <c:w val="0.32065030428293795"/>
          <c:h val="0.4953928012230438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Ми створили Найкращі умови для співпраці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0F3-417C-AA52-E5BE02C068F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0F3-417C-AA52-E5BE02C068F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0F3-417C-AA52-E5BE02C068F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0F3-417C-AA52-E5BE02C068F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0F3-417C-AA52-E5BE02C068FD}"/>
              </c:ext>
            </c:extLst>
          </c:dPt>
          <c:dLbls>
            <c:dLbl>
              <c:idx val="0"/>
              <c:layout>
                <c:manualLayout>
                  <c:x val="0.19408426927772901"/>
                  <c:y val="-7.178667469018561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6350717-169A-496D-9117-A09293AE6DF6}" type="CELLRANGE">
                      <a:rPr lang="en-US" sz="1400">
                        <a:solidFill>
                          <a:schemeClr val="tx1">
                            <a:lumMod val="50000"/>
                          </a:schemeClr>
                        </a:solidFill>
                      </a:rPr>
                      <a:pPr>
                        <a:defRPr sz="1400">
                          <a:solidFill>
                            <a:schemeClr val="tx1">
                              <a:lumMod val="50000"/>
                            </a:schemeClr>
                          </a:solidFill>
                        </a:defRPr>
                      </a:pPr>
                      <a:t>[CELLRANGE]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700122378731591"/>
                      <c:h val="0.2964317151412250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30F3-417C-AA52-E5BE02C068FD}"/>
                </c:ext>
              </c:extLst>
            </c:dLbl>
            <c:dLbl>
              <c:idx val="1"/>
              <c:layout>
                <c:manualLayout>
                  <c:x val="0.18227625290493632"/>
                  <c:y val="4.327022367265498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E3C56E7-BDFE-47E7-B623-E54E353E5916}" type="CELLRANGE">
                      <a:rPr lang="en-GB" sz="1400">
                        <a:solidFill>
                          <a:schemeClr val="tx1">
                            <a:lumMod val="50000"/>
                          </a:schemeClr>
                        </a:solidFill>
                      </a:rPr>
                      <a:pPr>
                        <a:defRPr sz="1400">
                          <a:solidFill>
                            <a:schemeClr val="tx1">
                              <a:lumMod val="50000"/>
                            </a:schemeClr>
                          </a:solidFill>
                        </a:defRPr>
                      </a:pPr>
                      <a:t>[CELLRANGE]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749958130583425"/>
                      <c:h val="0.2964317151412250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30F3-417C-AA52-E5BE02C068FD}"/>
                </c:ext>
              </c:extLst>
            </c:dLbl>
            <c:dLbl>
              <c:idx val="2"/>
              <c:layout>
                <c:manualLayout>
                  <c:x val="5.502173401079908E-3"/>
                  <c:y val="0.1355616833661853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48D9B04-B9A8-4F4C-B533-C83CCCA9BC53}" type="CELLRANGE">
                      <a:rPr lang="en-GB" sz="1400">
                        <a:solidFill>
                          <a:schemeClr val="tx1">
                            <a:lumMod val="50000"/>
                          </a:schemeClr>
                        </a:solidFill>
                      </a:rPr>
                      <a:pPr>
                        <a:defRPr sz="1400">
                          <a:solidFill>
                            <a:schemeClr val="tx1">
                              <a:lumMod val="50000"/>
                            </a:schemeClr>
                          </a:solidFill>
                        </a:defRPr>
                      </a:pPr>
                      <a:t>[CELLRANGE]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1219519258245702"/>
                      <c:h val="0.22890552477403936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30F3-417C-AA52-E5BE02C068FD}"/>
                </c:ext>
              </c:extLst>
            </c:dLbl>
            <c:dLbl>
              <c:idx val="3"/>
              <c:layout>
                <c:manualLayout>
                  <c:x val="-0.13508420196172261"/>
                  <c:y val="7.031433834234077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79ED08C-5FC1-4D36-A23B-0FBA2DC7F984}" type="CELLRANGE">
                      <a:rPr lang="en-US" sz="1400" smtClean="0">
                        <a:solidFill>
                          <a:schemeClr val="tx1">
                            <a:lumMod val="50000"/>
                          </a:schemeClr>
                        </a:solidFill>
                      </a:rPr>
                      <a:pPr>
                        <a:defRPr sz="1400">
                          <a:solidFill>
                            <a:schemeClr val="tx1">
                              <a:lumMod val="50000"/>
                            </a:schemeClr>
                          </a:solidFill>
                        </a:defRPr>
                      </a:pPr>
                      <a:t>[CELLRANGE]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139726671444868"/>
                      <c:h val="0.27302063263851256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30F3-417C-AA52-E5BE02C068FD}"/>
                </c:ext>
              </c:extLst>
            </c:dLbl>
            <c:dLbl>
              <c:idx val="4"/>
              <c:layout>
                <c:manualLayout>
                  <c:x val="-0.16956832814141792"/>
                  <c:y val="-7.795716839220805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805F58B-0108-44C2-BD95-3B7466CF1C2E}" type="CELLRANGE">
                      <a:rPr lang="en-US" sz="1400" smtClean="0">
                        <a:solidFill>
                          <a:schemeClr val="tx1">
                            <a:lumMod val="50000"/>
                          </a:schemeClr>
                        </a:solidFill>
                      </a:rPr>
                      <a:pPr>
                        <a:defRPr sz="1400">
                          <a:solidFill>
                            <a:schemeClr val="tx1">
                              <a:lumMod val="50000"/>
                            </a:schemeClr>
                          </a:solidFill>
                        </a:defRPr>
                      </a:pPr>
                      <a:t>[CELLRANGE]</a:t>
                    </a:fld>
                    <a:r>
                      <a:rPr lang="en-US" sz="1400" baseline="0" dirty="0">
                        <a:solidFill>
                          <a:schemeClr val="tx1">
                            <a:lumMod val="50000"/>
                          </a:schemeClr>
                        </a:solidFill>
                      </a:rPr>
                      <a:t>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017013463615188"/>
                      <c:h val="0.2394840838695183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30F3-417C-AA52-E5BE02C068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Professionally organized delivery</c:v>
                </c:pt>
                <c:pt idx="1">
                  <c:v>Transaction support at all stages</c:v>
                </c:pt>
                <c:pt idx="2">
                  <c:v>Constant adherence to contractual obligations</c:v>
                </c:pt>
                <c:pt idx="3">
                  <c:v>Competitive prices</c:v>
                </c:pt>
                <c:pt idx="4">
                  <c:v>Flexible terms  supply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  <c:pt idx="4">
                  <c:v>25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Лист1!$A$2:$A$6</c15:f>
                <c15:dlblRangeCache>
                  <c:ptCount val="5"/>
                  <c:pt idx="0">
                    <c:v>Professionally organized delivery</c:v>
                  </c:pt>
                  <c:pt idx="1">
                    <c:v>Transaction support at all stages</c:v>
                  </c:pt>
                  <c:pt idx="2">
                    <c:v>Constant adherence to contractual obligations</c:v>
                  </c:pt>
                  <c:pt idx="3">
                    <c:v>Competitive prices</c:v>
                  </c:pt>
                  <c:pt idx="4">
                    <c:v>Flexible terms  supply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A-30F3-417C-AA52-E5BE02C068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500" b="0" i="0" u="none" strike="noStrike" baseline="0" dirty="0">
                <a:effectLst/>
              </a:rPr>
              <a:t>The difference in the cost of</a:t>
            </a:r>
            <a:r>
              <a:rPr lang="uk-UA" sz="1500" b="0" i="0" u="none" strike="noStrike" baseline="0" dirty="0">
                <a:effectLst/>
              </a:rPr>
              <a:t> </a:t>
            </a:r>
            <a:r>
              <a:rPr lang="en-US" sz="1500" b="0" i="0" u="none" strike="noStrike" baseline="0" dirty="0">
                <a:effectLst/>
              </a:rPr>
              <a:t>animal feed</a:t>
            </a:r>
            <a:endParaRPr lang="ru-RU" sz="1500" dirty="0">
              <a:solidFill>
                <a:schemeClr val="tx1">
                  <a:lumMod val="50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$/1000 kg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Another supplier</c:v>
                </c:pt>
                <c:pt idx="1">
                  <c:v>S&amp;M Ukrainian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408</c:v>
                </c:pt>
                <c:pt idx="1">
                  <c:v>333.4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E7-4C20-90F0-57D3144B2C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7959968"/>
        <c:axId val="597964280"/>
      </c:barChart>
      <c:catAx>
        <c:axId val="5979599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97964280"/>
        <c:crosses val="autoZero"/>
        <c:auto val="1"/>
        <c:lblAlgn val="ctr"/>
        <c:lblOffset val="100"/>
        <c:noMultiLvlLbl val="0"/>
      </c:catAx>
      <c:valAx>
        <c:axId val="597964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7959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uk-UA" sz="1400" b="0" i="0" u="none" strike="noStrike" kern="1200" spc="0" baseline="0" noProof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u="none" strike="noStrike" baseline="0" noProof="0" dirty="0">
                <a:solidFill>
                  <a:schemeClr val="accent1">
                    <a:lumMod val="50000"/>
                  </a:schemeClr>
                </a:solidFill>
                <a:effectLst/>
              </a:rPr>
              <a:t>We have created the best conditions for cooperation</a:t>
            </a:r>
            <a:endParaRPr lang="uk-UA" sz="1600" b="1" noProof="0" dirty="0">
              <a:solidFill>
                <a:schemeClr val="accent1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16860489598355477"/>
          <c:y val="3.897852927563774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uk-UA" sz="1400" b="0" i="0" u="none" strike="noStrike" kern="1200" spc="0" baseline="0" noProof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5023047708652111"/>
          <c:y val="0.24247100549873485"/>
          <c:w val="0.32065030428293795"/>
          <c:h val="0.4953928012230438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Ми створили Найкращі умови для співпраці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532-4FD3-B496-9A0090F77D5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532-4FD3-B496-9A0090F77D5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532-4FD3-B496-9A0090F77D5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532-4FD3-B496-9A0090F77D5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532-4FD3-B496-9A0090F77D5E}"/>
              </c:ext>
            </c:extLst>
          </c:dPt>
          <c:dLbls>
            <c:dLbl>
              <c:idx val="0"/>
              <c:layout>
                <c:manualLayout>
                  <c:x val="0.19408426927772901"/>
                  <c:y val="-7.178667469018561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6350717-169A-496D-9117-A09293AE6DF6}" type="CELLRANGE">
                      <a:rPr lang="en-US" sz="1400">
                        <a:solidFill>
                          <a:schemeClr val="tx1">
                            <a:lumMod val="50000"/>
                          </a:schemeClr>
                        </a:solidFill>
                      </a:rPr>
                      <a:pPr>
                        <a:defRPr sz="1400">
                          <a:solidFill>
                            <a:schemeClr val="tx1">
                              <a:lumMod val="50000"/>
                            </a:schemeClr>
                          </a:solidFill>
                        </a:defRPr>
                      </a:pPr>
                      <a:t>[CELLRANGE]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700122378731591"/>
                      <c:h val="0.2964317151412250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0532-4FD3-B496-9A0090F77D5E}"/>
                </c:ext>
              </c:extLst>
            </c:dLbl>
            <c:dLbl>
              <c:idx val="1"/>
              <c:layout>
                <c:manualLayout>
                  <c:x val="0.18227625290493632"/>
                  <c:y val="4.327022367265498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E3C56E7-BDFE-47E7-B623-E54E353E5916}" type="CELLRANGE">
                      <a:rPr lang="en-GB" sz="1400">
                        <a:solidFill>
                          <a:schemeClr val="tx1">
                            <a:lumMod val="50000"/>
                          </a:schemeClr>
                        </a:solidFill>
                      </a:rPr>
                      <a:pPr>
                        <a:defRPr sz="1400">
                          <a:solidFill>
                            <a:schemeClr val="tx1">
                              <a:lumMod val="50000"/>
                            </a:schemeClr>
                          </a:solidFill>
                        </a:defRPr>
                      </a:pPr>
                      <a:t>[CELLRANGE]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749958130583425"/>
                      <c:h val="0.2964317151412250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0532-4FD3-B496-9A0090F77D5E}"/>
                </c:ext>
              </c:extLst>
            </c:dLbl>
            <c:dLbl>
              <c:idx val="2"/>
              <c:layout>
                <c:manualLayout>
                  <c:x val="5.502173401079908E-3"/>
                  <c:y val="0.1355616833661853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48D9B04-B9A8-4F4C-B533-C83CCCA9BC53}" type="CELLRANGE">
                      <a:rPr lang="en-GB" sz="1400">
                        <a:solidFill>
                          <a:schemeClr val="tx1">
                            <a:lumMod val="50000"/>
                          </a:schemeClr>
                        </a:solidFill>
                      </a:rPr>
                      <a:pPr>
                        <a:defRPr sz="1400">
                          <a:solidFill>
                            <a:schemeClr val="tx1">
                              <a:lumMod val="50000"/>
                            </a:schemeClr>
                          </a:solidFill>
                        </a:defRPr>
                      </a:pPr>
                      <a:t>[CELLRANGE]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1219519258245702"/>
                      <c:h val="0.22890552477403936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0532-4FD3-B496-9A0090F77D5E}"/>
                </c:ext>
              </c:extLst>
            </c:dLbl>
            <c:dLbl>
              <c:idx val="3"/>
              <c:layout>
                <c:manualLayout>
                  <c:x val="-0.13508427708277312"/>
                  <c:y val="-1.084141903526773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79ED08C-5FC1-4D36-A23B-0FBA2DC7F984}" type="CELLRANGE">
                      <a:rPr lang="en-US" sz="1400" smtClean="0">
                        <a:solidFill>
                          <a:schemeClr val="tx1">
                            <a:lumMod val="50000"/>
                          </a:schemeClr>
                        </a:solidFill>
                      </a:rPr>
                      <a:pPr>
                        <a:defRPr sz="1400">
                          <a:solidFill>
                            <a:schemeClr val="tx1">
                              <a:lumMod val="50000"/>
                            </a:schemeClr>
                          </a:solidFill>
                        </a:defRPr>
                      </a:pPr>
                      <a:t>[CELLRANGE]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139728856958597"/>
                      <c:h val="0.2809731311667976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0532-4FD3-B496-9A0090F77D5E}"/>
                </c:ext>
              </c:extLst>
            </c:dLbl>
            <c:dLbl>
              <c:idx val="4"/>
              <c:layout>
                <c:manualLayout>
                  <c:x val="-0.16956832814141792"/>
                  <c:y val="-7.795716839220805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805F58B-0108-44C2-BD95-3B7466CF1C2E}" type="CELLRANGE">
                      <a:rPr lang="en-US" sz="1400" smtClean="0">
                        <a:solidFill>
                          <a:schemeClr val="tx1">
                            <a:lumMod val="50000"/>
                          </a:schemeClr>
                        </a:solidFill>
                      </a:rPr>
                      <a:pPr>
                        <a:defRPr sz="1400">
                          <a:solidFill>
                            <a:schemeClr val="tx1">
                              <a:lumMod val="50000"/>
                            </a:schemeClr>
                          </a:solidFill>
                        </a:defRPr>
                      </a:pPr>
                      <a:t>[CELLRANGE]</a:t>
                    </a:fld>
                    <a:r>
                      <a:rPr lang="en-US" sz="1400" baseline="0" dirty="0">
                        <a:solidFill>
                          <a:schemeClr val="tx1">
                            <a:lumMod val="50000"/>
                          </a:schemeClr>
                        </a:solidFill>
                      </a:rPr>
                      <a:t>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017013463615188"/>
                      <c:h val="0.2394840838695183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0532-4FD3-B496-9A0090F77D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Professionally organized delivery</c:v>
                </c:pt>
                <c:pt idx="1">
                  <c:v>Transaction support at all stages</c:v>
                </c:pt>
                <c:pt idx="2">
                  <c:v>Constant adherence to contractual obligations</c:v>
                </c:pt>
                <c:pt idx="3">
                  <c:v>Competitive prices</c:v>
                </c:pt>
                <c:pt idx="4">
                  <c:v>Flexible terms  supply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  <c:pt idx="4">
                  <c:v>25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Лист1!$A$2:$A$6</c15:f>
                <c15:dlblRangeCache>
                  <c:ptCount val="5"/>
                  <c:pt idx="0">
                    <c:v>Professionally organized delivery</c:v>
                  </c:pt>
                  <c:pt idx="1">
                    <c:v>Transaction support at all stages</c:v>
                  </c:pt>
                  <c:pt idx="2">
                    <c:v>Constant adherence to contractual obligations</c:v>
                  </c:pt>
                  <c:pt idx="3">
                    <c:v>Competitive prices</c:v>
                  </c:pt>
                  <c:pt idx="4">
                    <c:v>Flexible terms  supply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A-0532-4FD3-B496-9A0090F77D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0" i="0" u="none" strike="noStrike" baseline="0" dirty="0">
                <a:effectLst/>
              </a:rPr>
              <a:t>The difference in the cost </a:t>
            </a:r>
            <a:r>
              <a:rPr lang="ru-RU" sz="1600" b="0" i="0" u="none" strike="noStrike" baseline="0" dirty="0">
                <a:effectLst/>
              </a:rPr>
              <a:t> </a:t>
            </a:r>
            <a:r>
              <a:rPr lang="en-US" sz="1600" b="0" i="0" u="none" strike="noStrike" baseline="0" dirty="0">
                <a:effectLst/>
              </a:rPr>
              <a:t>of butter</a:t>
            </a:r>
            <a:endParaRPr lang="ru-RU" sz="1600" dirty="0">
              <a:solidFill>
                <a:schemeClr val="tx1">
                  <a:lumMod val="50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$/100 kg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Another supplier</c:v>
                </c:pt>
                <c:pt idx="1">
                  <c:v>S&amp;M Ukrainian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1182</c:v>
                </c:pt>
                <c:pt idx="1">
                  <c:v>1067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9A-48DF-90B0-F6ED50EEA3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7944680"/>
        <c:axId val="597945072"/>
      </c:barChart>
      <c:catAx>
        <c:axId val="5979446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97945072"/>
        <c:crosses val="autoZero"/>
        <c:auto val="1"/>
        <c:lblAlgn val="ctr"/>
        <c:lblOffset val="100"/>
        <c:noMultiLvlLbl val="0"/>
      </c:catAx>
      <c:valAx>
        <c:axId val="597945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7944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62" b="0" i="0" u="none" strike="noStrike" baseline="0" dirty="0">
                <a:effectLst/>
              </a:rPr>
              <a:t>The difference in the cost of </a:t>
            </a:r>
            <a:r>
              <a:rPr lang="en-US" sz="1862" b="1" i="0" u="none" strike="noStrike" baseline="0" dirty="0">
                <a:effectLst/>
              </a:rPr>
              <a:t>pasta</a:t>
            </a:r>
            <a:endParaRPr lang="ru-RU" dirty="0">
              <a:solidFill>
                <a:schemeClr val="tx1">
                  <a:lumMod val="50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$/100 kg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Another supplier</c:v>
                </c:pt>
                <c:pt idx="1">
                  <c:v>S&amp;M Ukrainian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114</c:v>
                </c:pt>
                <c:pt idx="1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0B-4A1C-82E0-5234DCAC0F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7970552"/>
        <c:axId val="597971336"/>
      </c:barChart>
      <c:catAx>
        <c:axId val="5979705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97971336"/>
        <c:crosses val="autoZero"/>
        <c:auto val="1"/>
        <c:lblAlgn val="ctr"/>
        <c:lblOffset val="100"/>
        <c:noMultiLvlLbl val="0"/>
      </c:catAx>
      <c:valAx>
        <c:axId val="597971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7970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0" i="0" u="none" strike="noStrike" baseline="0" dirty="0">
                <a:effectLst/>
              </a:rPr>
              <a:t>The difference in the cost of</a:t>
            </a:r>
            <a:r>
              <a:rPr lang="uk-UA" sz="1600" b="0" i="0" u="none" strike="noStrike" baseline="0" dirty="0">
                <a:effectLst/>
              </a:rPr>
              <a:t> </a:t>
            </a:r>
            <a:r>
              <a:rPr lang="en-US" sz="1600" b="0" i="0" u="none" strike="noStrike" baseline="0" dirty="0">
                <a:effectLst/>
              </a:rPr>
              <a:t>chicken meat  </a:t>
            </a:r>
            <a:endParaRPr lang="ru-RU" sz="1600" dirty="0">
              <a:solidFill>
                <a:schemeClr val="tx1">
                  <a:lumMod val="50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$/100 kg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Another supplier</c:v>
                </c:pt>
                <c:pt idx="1">
                  <c:v>S&amp;M Ukrainian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223</c:v>
                </c:pt>
                <c:pt idx="1">
                  <c:v>185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34-4A45-8FE6-E70424769C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4779760"/>
        <c:axId val="504778976"/>
      </c:barChart>
      <c:catAx>
        <c:axId val="5047797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04778976"/>
        <c:crosses val="autoZero"/>
        <c:auto val="1"/>
        <c:lblAlgn val="ctr"/>
        <c:lblOffset val="100"/>
        <c:noMultiLvlLbl val="0"/>
      </c:catAx>
      <c:valAx>
        <c:axId val="504778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4779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uk-UA" sz="1400" b="0" i="0" u="none" strike="noStrike" kern="1200" spc="0" baseline="0" noProof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u="none" strike="noStrike" baseline="0" noProof="0" dirty="0">
                <a:solidFill>
                  <a:schemeClr val="accent1">
                    <a:lumMod val="50000"/>
                  </a:schemeClr>
                </a:solidFill>
                <a:effectLst/>
              </a:rPr>
              <a:t>We have created the best conditions for cooperation</a:t>
            </a:r>
            <a:endParaRPr lang="uk-UA" sz="1600" b="1" noProof="0" dirty="0">
              <a:solidFill>
                <a:schemeClr val="accent1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16860489598355477"/>
          <c:y val="3.897852927563774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uk-UA" sz="1400" b="0" i="0" u="none" strike="noStrike" kern="1200" spc="0" baseline="0" noProof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5023047708652111"/>
          <c:y val="0.24247100549873485"/>
          <c:w val="0.32065030428293795"/>
          <c:h val="0.4953928012230438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Ми створили Найкращі умови для співпраці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4F-4E02-B84C-2931464E54F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4F-4E02-B84C-2931464E54F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74F-4E02-B84C-2931464E54F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74F-4E02-B84C-2931464E54F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74F-4E02-B84C-2931464E54F7}"/>
              </c:ext>
            </c:extLst>
          </c:dPt>
          <c:dLbls>
            <c:dLbl>
              <c:idx val="0"/>
              <c:layout>
                <c:manualLayout>
                  <c:x val="0.15892913845188639"/>
                  <c:y val="-5.875984700075153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6350717-169A-496D-9117-A09293AE6DF6}" type="CELLRANGE">
                      <a:rPr lang="en-US" sz="1400">
                        <a:solidFill>
                          <a:schemeClr val="tx1">
                            <a:lumMod val="50000"/>
                          </a:schemeClr>
                        </a:solidFill>
                      </a:rPr>
                      <a:pPr>
                        <a:defRPr sz="1400">
                          <a:solidFill>
                            <a:schemeClr val="tx1">
                              <a:lumMod val="50000"/>
                            </a:schemeClr>
                          </a:solidFill>
                        </a:defRPr>
                      </a:pPr>
                      <a:t>[CELLRANGE]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700122378731591"/>
                      <c:h val="0.2964317151412250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274F-4E02-B84C-2931464E54F7}"/>
                </c:ext>
              </c:extLst>
            </c:dLbl>
            <c:dLbl>
              <c:idx val="1"/>
              <c:layout>
                <c:manualLayout>
                  <c:x val="0.18227625290493632"/>
                  <c:y val="4.327022367265498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E3C56E7-BDFE-47E7-B623-E54E353E5916}" type="CELLRANGE">
                      <a:rPr lang="en-GB" sz="1400">
                        <a:solidFill>
                          <a:schemeClr val="tx1">
                            <a:lumMod val="50000"/>
                          </a:schemeClr>
                        </a:solidFill>
                      </a:rPr>
                      <a:pPr>
                        <a:defRPr sz="1400">
                          <a:solidFill>
                            <a:schemeClr val="tx1">
                              <a:lumMod val="50000"/>
                            </a:schemeClr>
                          </a:solidFill>
                        </a:defRPr>
                      </a:pPr>
                      <a:t>[CELLRANGE]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749958130583425"/>
                      <c:h val="0.2964317151412250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274F-4E02-B84C-2931464E54F7}"/>
                </c:ext>
              </c:extLst>
            </c:dLbl>
            <c:dLbl>
              <c:idx val="2"/>
              <c:layout>
                <c:manualLayout>
                  <c:x val="2.3079637146143504E-2"/>
                  <c:y val="0.131219409621726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48D9B04-B9A8-4F4C-B533-C83CCCA9BC53}" type="CELLRANGE">
                      <a:rPr lang="en-GB" sz="1400">
                        <a:solidFill>
                          <a:schemeClr val="tx1">
                            <a:lumMod val="50000"/>
                          </a:schemeClr>
                        </a:solidFill>
                      </a:rPr>
                      <a:pPr>
                        <a:defRPr sz="1400">
                          <a:solidFill>
                            <a:schemeClr val="tx1">
                              <a:lumMod val="50000"/>
                            </a:schemeClr>
                          </a:solidFill>
                        </a:defRPr>
                      </a:pPr>
                      <a:t>[CELLRANGE]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1489943415342118"/>
                      <c:h val="0.21153642979620377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274F-4E02-B84C-2931464E54F7}"/>
                </c:ext>
              </c:extLst>
            </c:dLbl>
            <c:dLbl>
              <c:idx val="3"/>
              <c:layout>
                <c:manualLayout>
                  <c:x val="-0.13508421027765377"/>
                  <c:y val="1.169355878269132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79ED08C-5FC1-4D36-A23B-0FBA2DC7F984}" type="CELLRANGE">
                      <a:rPr lang="en-US" sz="1400" smtClean="0">
                        <a:solidFill>
                          <a:schemeClr val="tx1">
                            <a:lumMod val="50000"/>
                          </a:schemeClr>
                        </a:solidFill>
                      </a:rPr>
                      <a:pPr>
                        <a:defRPr sz="1400">
                          <a:solidFill>
                            <a:schemeClr val="tx1">
                              <a:lumMod val="50000"/>
                            </a:schemeClr>
                          </a:solidFill>
                        </a:defRPr>
                      </a:pPr>
                      <a:t>[CELLRANGE]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139725008258635"/>
                      <c:h val="0.15577907351921366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274F-4E02-B84C-2931464E54F7}"/>
                </c:ext>
              </c:extLst>
            </c:dLbl>
            <c:dLbl>
              <c:idx val="4"/>
              <c:layout>
                <c:manualLayout>
                  <c:x val="-0.16956832814141792"/>
                  <c:y val="-7.795716839220805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805F58B-0108-44C2-BD95-3B7466CF1C2E}" type="CELLRANGE">
                      <a:rPr lang="en-US" sz="1400" smtClean="0">
                        <a:solidFill>
                          <a:schemeClr val="tx1">
                            <a:lumMod val="50000"/>
                          </a:schemeClr>
                        </a:solidFill>
                      </a:rPr>
                      <a:pPr>
                        <a:defRPr sz="1400">
                          <a:solidFill>
                            <a:schemeClr val="tx1">
                              <a:lumMod val="50000"/>
                            </a:schemeClr>
                          </a:solidFill>
                        </a:defRPr>
                      </a:pPr>
                      <a:t>[CELLRANGE]</a:t>
                    </a:fld>
                    <a:r>
                      <a:rPr lang="en-US" sz="1400" baseline="0" dirty="0">
                        <a:solidFill>
                          <a:schemeClr val="tx1">
                            <a:lumMod val="50000"/>
                          </a:schemeClr>
                        </a:solidFill>
                      </a:rPr>
                      <a:t>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017013463615188"/>
                      <c:h val="0.2394840838695183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274F-4E02-B84C-2931464E54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Professionally organized delivery</c:v>
                </c:pt>
                <c:pt idx="1">
                  <c:v>Transaction support at all stages</c:v>
                </c:pt>
                <c:pt idx="2">
                  <c:v>Constant adherence to contractual obligations</c:v>
                </c:pt>
                <c:pt idx="3">
                  <c:v>Competitive prices</c:v>
                </c:pt>
                <c:pt idx="4">
                  <c:v>Flexible terms  supply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  <c:pt idx="4">
                  <c:v>25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Лист1!$A$2:$A$6</c15:f>
                <c15:dlblRangeCache>
                  <c:ptCount val="5"/>
                  <c:pt idx="0">
                    <c:v>Professionally organized delivery</c:v>
                  </c:pt>
                  <c:pt idx="1">
                    <c:v>Transaction support at all stages</c:v>
                  </c:pt>
                  <c:pt idx="2">
                    <c:v>Constant adherence to contractual obligations</c:v>
                  </c:pt>
                  <c:pt idx="3">
                    <c:v>Competitive prices</c:v>
                  </c:pt>
                  <c:pt idx="4">
                    <c:v>Flexible terms  supply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A-274F-4E02-B84C-2931464E54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uk-UA" sz="1400" b="0" i="0" u="none" strike="noStrike" kern="1200" spc="0" baseline="0" noProof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u="none" strike="noStrike" baseline="0" noProof="0" dirty="0">
                <a:solidFill>
                  <a:schemeClr val="accent1">
                    <a:lumMod val="50000"/>
                  </a:schemeClr>
                </a:solidFill>
                <a:effectLst/>
              </a:rPr>
              <a:t>We have created the best conditions for cooperation</a:t>
            </a:r>
            <a:endParaRPr lang="uk-UA" sz="1600" b="1" noProof="0" dirty="0">
              <a:solidFill>
                <a:schemeClr val="accent1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16860489598355477"/>
          <c:y val="3.897852927563774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uk-UA" sz="1400" b="0" i="0" u="none" strike="noStrike" kern="1200" spc="0" baseline="0" noProof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5023047708652111"/>
          <c:y val="0.24247100549873485"/>
          <c:w val="0.32065030428293795"/>
          <c:h val="0.4953928012230438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Ми створили Найкращі умови для співпраці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1AF-43F4-BBC2-CAA34BB99F0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1AF-43F4-BBC2-CAA34BB99F0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1AF-43F4-BBC2-CAA34BB99F0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1AF-43F4-BBC2-CAA34BB99F0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1AF-43F4-BBC2-CAA34BB99F0A}"/>
              </c:ext>
            </c:extLst>
          </c:dPt>
          <c:dLbls>
            <c:dLbl>
              <c:idx val="0"/>
              <c:layout>
                <c:manualLayout>
                  <c:x val="0.19408426927772901"/>
                  <c:y val="-7.178667469018561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6350717-169A-496D-9117-A09293AE6DF6}" type="CELLRANGE">
                      <a:rPr lang="en-US" sz="1400">
                        <a:solidFill>
                          <a:schemeClr val="tx1">
                            <a:lumMod val="50000"/>
                          </a:schemeClr>
                        </a:solidFill>
                      </a:rPr>
                      <a:pPr>
                        <a:defRPr sz="1400">
                          <a:solidFill>
                            <a:schemeClr val="tx1">
                              <a:lumMod val="50000"/>
                            </a:schemeClr>
                          </a:solidFill>
                        </a:defRPr>
                      </a:pPr>
                      <a:t>[CELLRANGE]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700122378731591"/>
                      <c:h val="0.2964317151412250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F1AF-43F4-BBC2-CAA34BB99F0A}"/>
                </c:ext>
              </c:extLst>
            </c:dLbl>
            <c:dLbl>
              <c:idx val="1"/>
              <c:layout>
                <c:manualLayout>
                  <c:x val="0.18227625290493632"/>
                  <c:y val="4.327022367265498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E3C56E7-BDFE-47E7-B623-E54E353E5916}" type="CELLRANGE">
                      <a:rPr lang="en-GB" sz="1400">
                        <a:solidFill>
                          <a:schemeClr val="tx1">
                            <a:lumMod val="50000"/>
                          </a:schemeClr>
                        </a:solidFill>
                      </a:rPr>
                      <a:pPr>
                        <a:defRPr sz="1400">
                          <a:solidFill>
                            <a:schemeClr val="tx1">
                              <a:lumMod val="50000"/>
                            </a:schemeClr>
                          </a:solidFill>
                        </a:defRPr>
                      </a:pPr>
                      <a:t>[CELLRANGE]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749958130583425"/>
                      <c:h val="0.2964317151412250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F1AF-43F4-BBC2-CAA34BB99F0A}"/>
                </c:ext>
              </c:extLst>
            </c:dLbl>
            <c:dLbl>
              <c:idx val="2"/>
              <c:layout>
                <c:manualLayout>
                  <c:x val="5.502173401079908E-3"/>
                  <c:y val="0.1355616833661853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48D9B04-B9A8-4F4C-B533-C83CCCA9BC53}" type="CELLRANGE">
                      <a:rPr lang="en-GB" sz="1400">
                        <a:solidFill>
                          <a:schemeClr val="tx1">
                            <a:lumMod val="50000"/>
                          </a:schemeClr>
                        </a:solidFill>
                      </a:rPr>
                      <a:pPr>
                        <a:defRPr sz="1400">
                          <a:solidFill>
                            <a:schemeClr val="tx1">
                              <a:lumMod val="50000"/>
                            </a:schemeClr>
                          </a:solidFill>
                        </a:defRPr>
                      </a:pPr>
                      <a:t>[CELLRANGE]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1219519258245702"/>
                      <c:h val="0.22890552477403936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F1AF-43F4-BBC2-CAA34BB99F0A}"/>
                </c:ext>
              </c:extLst>
            </c:dLbl>
            <c:dLbl>
              <c:idx val="3"/>
              <c:layout>
                <c:manualLayout>
                  <c:x val="-0.13508427708277312"/>
                  <c:y val="-1.084141903526773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79ED08C-5FC1-4D36-A23B-0FBA2DC7F984}" type="CELLRANGE">
                      <a:rPr lang="en-US" sz="1400" smtClean="0">
                        <a:solidFill>
                          <a:schemeClr val="tx1">
                            <a:lumMod val="50000"/>
                          </a:schemeClr>
                        </a:solidFill>
                      </a:rPr>
                      <a:pPr>
                        <a:defRPr sz="1400">
                          <a:solidFill>
                            <a:schemeClr val="tx1">
                              <a:lumMod val="50000"/>
                            </a:schemeClr>
                          </a:solidFill>
                        </a:defRPr>
                      </a:pPr>
                      <a:t>[CELLRANGE]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139728856958597"/>
                      <c:h val="0.2809731311667976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F1AF-43F4-BBC2-CAA34BB99F0A}"/>
                </c:ext>
              </c:extLst>
            </c:dLbl>
            <c:dLbl>
              <c:idx val="4"/>
              <c:layout>
                <c:manualLayout>
                  <c:x val="-0.16956832814141792"/>
                  <c:y val="-7.795716839220805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805F58B-0108-44C2-BD95-3B7466CF1C2E}" type="CELLRANGE">
                      <a:rPr lang="en-US" sz="1400" smtClean="0">
                        <a:solidFill>
                          <a:schemeClr val="tx1">
                            <a:lumMod val="50000"/>
                          </a:schemeClr>
                        </a:solidFill>
                      </a:rPr>
                      <a:pPr>
                        <a:defRPr sz="1400">
                          <a:solidFill>
                            <a:schemeClr val="tx1">
                              <a:lumMod val="50000"/>
                            </a:schemeClr>
                          </a:solidFill>
                        </a:defRPr>
                      </a:pPr>
                      <a:t>[CELLRANGE]</a:t>
                    </a:fld>
                    <a:r>
                      <a:rPr lang="en-US" sz="1400" baseline="0" dirty="0">
                        <a:solidFill>
                          <a:schemeClr val="tx1">
                            <a:lumMod val="50000"/>
                          </a:schemeClr>
                        </a:solidFill>
                      </a:rPr>
                      <a:t>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017013463615188"/>
                      <c:h val="0.2394840838695183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F1AF-43F4-BBC2-CAA34BB99F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Professionally organized delivery</c:v>
                </c:pt>
                <c:pt idx="1">
                  <c:v>Transaction support at all stages</c:v>
                </c:pt>
                <c:pt idx="2">
                  <c:v>Constant adherence to contractual obligations</c:v>
                </c:pt>
                <c:pt idx="3">
                  <c:v>Competitive prices</c:v>
                </c:pt>
                <c:pt idx="4">
                  <c:v>Flexible terms  supply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  <c:pt idx="4">
                  <c:v>25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Лист1!$A$2:$A$6</c15:f>
                <c15:dlblRangeCache>
                  <c:ptCount val="5"/>
                  <c:pt idx="0">
                    <c:v>Professionally organized delivery</c:v>
                  </c:pt>
                  <c:pt idx="1">
                    <c:v>Transaction support at all stages</c:v>
                  </c:pt>
                  <c:pt idx="2">
                    <c:v>Constant adherence to contractual obligations</c:v>
                  </c:pt>
                  <c:pt idx="3">
                    <c:v>Competitive prices</c:v>
                  </c:pt>
                  <c:pt idx="4">
                    <c:v>Flexible terms  supply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A-F1AF-43F4-BBC2-CAA34BB99F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0" i="0" u="none" strike="noStrike" baseline="0" dirty="0">
                <a:effectLst/>
              </a:rPr>
              <a:t>The difference in the cost of wheat</a:t>
            </a:r>
            <a:endParaRPr lang="ru-RU" sz="1600" dirty="0">
              <a:solidFill>
                <a:schemeClr val="tx1">
                  <a:lumMod val="50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$/1000 kg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Another supplier</c:v>
                </c:pt>
                <c:pt idx="1">
                  <c:v>S&amp;M Ukrainian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409</c:v>
                </c:pt>
                <c:pt idx="1">
                  <c:v>254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C1-4C2C-8545-EB2CD6DBF4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2564976"/>
        <c:axId val="322565760"/>
      </c:barChart>
      <c:catAx>
        <c:axId val="3225649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22565760"/>
        <c:crosses val="autoZero"/>
        <c:auto val="1"/>
        <c:lblAlgn val="ctr"/>
        <c:lblOffset val="100"/>
        <c:noMultiLvlLbl val="0"/>
      </c:catAx>
      <c:valAx>
        <c:axId val="322565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2564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uk-UA" sz="1400" b="0" i="0" u="none" strike="noStrike" kern="1200" spc="0" baseline="0" noProof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u="none" strike="noStrike" baseline="0" noProof="0" dirty="0">
                <a:solidFill>
                  <a:schemeClr val="accent1">
                    <a:lumMod val="50000"/>
                  </a:schemeClr>
                </a:solidFill>
                <a:effectLst/>
              </a:rPr>
              <a:t>We have created the best conditions for cooperation</a:t>
            </a:r>
            <a:endParaRPr lang="uk-UA" sz="1600" b="1" noProof="0" dirty="0">
              <a:solidFill>
                <a:schemeClr val="accent1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16860489598355477"/>
          <c:y val="3.897852927563774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uk-UA" sz="1400" b="0" i="0" u="none" strike="noStrike" kern="1200" spc="0" baseline="0" noProof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5023047708652111"/>
          <c:y val="0.24247100549873485"/>
          <c:w val="0.32065030428293795"/>
          <c:h val="0.4953928012230438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Ми створили Найкращі умови для співпраці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D69-40EA-A5DC-89AA8FB3EE9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D69-40EA-A5DC-89AA8FB3EE9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D69-40EA-A5DC-89AA8FB3EE9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D69-40EA-A5DC-89AA8FB3EE9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D69-40EA-A5DC-89AA8FB3EE9F}"/>
              </c:ext>
            </c:extLst>
          </c:dPt>
          <c:dLbls>
            <c:dLbl>
              <c:idx val="0"/>
              <c:layout>
                <c:manualLayout>
                  <c:x val="0.15892913845188639"/>
                  <c:y val="-5.875984700075153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6350717-169A-496D-9117-A09293AE6DF6}" type="CELLRANGE">
                      <a:rPr lang="en-US" sz="1400">
                        <a:solidFill>
                          <a:schemeClr val="tx1">
                            <a:lumMod val="50000"/>
                          </a:schemeClr>
                        </a:solidFill>
                      </a:rPr>
                      <a:pPr>
                        <a:defRPr sz="1400">
                          <a:solidFill>
                            <a:schemeClr val="tx1">
                              <a:lumMod val="50000"/>
                            </a:schemeClr>
                          </a:solidFill>
                        </a:defRPr>
                      </a:pPr>
                      <a:t>[CELLRANGE]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700122378731591"/>
                      <c:h val="0.2964317151412250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4D69-40EA-A5DC-89AA8FB3EE9F}"/>
                </c:ext>
              </c:extLst>
            </c:dLbl>
            <c:dLbl>
              <c:idx val="1"/>
              <c:layout>
                <c:manualLayout>
                  <c:x val="0.18227625290493632"/>
                  <c:y val="4.327022367265498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E3C56E7-BDFE-47E7-B623-E54E353E5916}" type="CELLRANGE">
                      <a:rPr lang="en-GB" sz="1400">
                        <a:solidFill>
                          <a:schemeClr val="tx1">
                            <a:lumMod val="50000"/>
                          </a:schemeClr>
                        </a:solidFill>
                      </a:rPr>
                      <a:pPr>
                        <a:defRPr sz="1400">
                          <a:solidFill>
                            <a:schemeClr val="tx1">
                              <a:lumMod val="50000"/>
                            </a:schemeClr>
                          </a:solidFill>
                        </a:defRPr>
                      </a:pPr>
                      <a:t>[CELLRANGE]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749958130583425"/>
                      <c:h val="0.2964317151412250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4D69-40EA-A5DC-89AA8FB3EE9F}"/>
                </c:ext>
              </c:extLst>
            </c:dLbl>
            <c:dLbl>
              <c:idx val="2"/>
              <c:layout>
                <c:manualLayout>
                  <c:x val="-2.9653073487658273E-2"/>
                  <c:y val="0.1399039571106442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48D9B04-B9A8-4F4C-B533-C83CCCA9BC53}" type="CELLRANGE">
                      <a:rPr lang="en-GB" sz="1400">
                        <a:solidFill>
                          <a:schemeClr val="tx1">
                            <a:lumMod val="50000"/>
                          </a:schemeClr>
                        </a:solidFill>
                      </a:rPr>
                      <a:pPr>
                        <a:defRPr sz="1400">
                          <a:solidFill>
                            <a:schemeClr val="tx1">
                              <a:lumMod val="50000"/>
                            </a:schemeClr>
                          </a:solidFill>
                        </a:defRPr>
                      </a:pPr>
                      <a:t>[CELLRANGE]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842064200824209"/>
                      <c:h val="0.21153642979620377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4D69-40EA-A5DC-89AA8FB3EE9F}"/>
                </c:ext>
              </c:extLst>
            </c:dLbl>
            <c:dLbl>
              <c:idx val="3"/>
              <c:layout>
                <c:manualLayout>
                  <c:x val="-0.13508421027765377"/>
                  <c:y val="1.169355878269132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79ED08C-5FC1-4D36-A23B-0FBA2DC7F984}" type="CELLRANGE">
                      <a:rPr lang="en-US" sz="1400" smtClean="0">
                        <a:solidFill>
                          <a:schemeClr val="tx1">
                            <a:lumMod val="50000"/>
                          </a:schemeClr>
                        </a:solidFill>
                      </a:rPr>
                      <a:pPr>
                        <a:defRPr sz="1400">
                          <a:solidFill>
                            <a:schemeClr val="tx1">
                              <a:lumMod val="50000"/>
                            </a:schemeClr>
                          </a:solidFill>
                        </a:defRPr>
                      </a:pPr>
                      <a:t>[CELLRANGE]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139725008258635"/>
                      <c:h val="0.15577907351921366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4D69-40EA-A5DC-89AA8FB3EE9F}"/>
                </c:ext>
              </c:extLst>
            </c:dLbl>
            <c:dLbl>
              <c:idx val="4"/>
              <c:layout>
                <c:manualLayout>
                  <c:x val="-0.16956832814141792"/>
                  <c:y val="-7.795716839220805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805F58B-0108-44C2-BD95-3B7466CF1C2E}" type="CELLRANGE">
                      <a:rPr lang="en-US" sz="1400" smtClean="0">
                        <a:solidFill>
                          <a:schemeClr val="tx1">
                            <a:lumMod val="50000"/>
                          </a:schemeClr>
                        </a:solidFill>
                      </a:rPr>
                      <a:pPr>
                        <a:defRPr sz="1400">
                          <a:solidFill>
                            <a:schemeClr val="tx1">
                              <a:lumMod val="50000"/>
                            </a:schemeClr>
                          </a:solidFill>
                        </a:defRPr>
                      </a:pPr>
                      <a:t>[CELLRANGE]</a:t>
                    </a:fld>
                    <a:r>
                      <a:rPr lang="en-US" sz="1400" baseline="0" dirty="0">
                        <a:solidFill>
                          <a:schemeClr val="tx1">
                            <a:lumMod val="50000"/>
                          </a:schemeClr>
                        </a:solidFill>
                      </a:rPr>
                      <a:t>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017013463615188"/>
                      <c:h val="0.2394840838695183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4D69-40EA-A5DC-89AA8FB3EE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Professionally organized delivery</c:v>
                </c:pt>
                <c:pt idx="1">
                  <c:v>Transaction support at all stages</c:v>
                </c:pt>
                <c:pt idx="2">
                  <c:v>Constant adherence to contractual obligations</c:v>
                </c:pt>
                <c:pt idx="3">
                  <c:v>Competitive prices</c:v>
                </c:pt>
                <c:pt idx="4">
                  <c:v>Flexible terms  supply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  <c:pt idx="4">
                  <c:v>25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Лист1!$A$2:$A$6</c15:f>
                <c15:dlblRangeCache>
                  <c:ptCount val="5"/>
                  <c:pt idx="0">
                    <c:v>Professionally organized delivery</c:v>
                  </c:pt>
                  <c:pt idx="1">
                    <c:v>Transaction support at all stages</c:v>
                  </c:pt>
                  <c:pt idx="2">
                    <c:v>Constant adherence to contractual obligations</c:v>
                  </c:pt>
                  <c:pt idx="3">
                    <c:v>Competitive prices</c:v>
                  </c:pt>
                  <c:pt idx="4">
                    <c:v>Flexible terms  supply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A-4D69-40EA-A5DC-89AA8FB3EE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0" i="0" u="none" strike="noStrike" baseline="0" dirty="0">
                <a:effectLst/>
              </a:rPr>
              <a:t>The difference in the cost of barley</a:t>
            </a:r>
            <a:endParaRPr lang="ru-RU" sz="1600" dirty="0">
              <a:solidFill>
                <a:schemeClr val="tx1">
                  <a:lumMod val="50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$/1000 kg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Another supplier</c:v>
                </c:pt>
                <c:pt idx="1">
                  <c:v>S&amp;M Ukrainian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203</c:v>
                </c:pt>
                <c:pt idx="1">
                  <c:v>142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49-499A-BD56-A30FD495AC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4555968"/>
        <c:axId val="324561848"/>
      </c:barChart>
      <c:catAx>
        <c:axId val="3245559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24561848"/>
        <c:crosses val="autoZero"/>
        <c:auto val="1"/>
        <c:lblAlgn val="ctr"/>
        <c:lblOffset val="100"/>
        <c:noMultiLvlLbl val="0"/>
      </c:catAx>
      <c:valAx>
        <c:axId val="324561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4555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uk-UA" sz="1400" b="0" i="0" u="none" strike="noStrike" kern="1200" spc="0" baseline="0" noProof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u="none" strike="noStrike" baseline="0" noProof="0" dirty="0">
                <a:solidFill>
                  <a:schemeClr val="accent1">
                    <a:lumMod val="50000"/>
                  </a:schemeClr>
                </a:solidFill>
                <a:effectLst/>
              </a:rPr>
              <a:t>We have created the best conditions for cooperation</a:t>
            </a:r>
            <a:endParaRPr lang="uk-UA" sz="1600" b="1" noProof="0" dirty="0">
              <a:solidFill>
                <a:schemeClr val="accent1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16860489598355477"/>
          <c:y val="3.897852927563774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uk-UA" sz="1400" b="0" i="0" u="none" strike="noStrike" kern="1200" spc="0" baseline="0" noProof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5023047708652111"/>
          <c:y val="0.24247100549873485"/>
          <c:w val="0.32065030428293795"/>
          <c:h val="0.4953928012230438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Ми створили Найкращі умови для співпраці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C99-4033-9749-AE0A51C4694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C99-4033-9749-AE0A51C4694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C99-4033-9749-AE0A51C4694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C99-4033-9749-AE0A51C4694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C99-4033-9749-AE0A51C4694B}"/>
              </c:ext>
            </c:extLst>
          </c:dPt>
          <c:dLbls>
            <c:dLbl>
              <c:idx val="0"/>
              <c:layout>
                <c:manualLayout>
                  <c:x val="0.15892913845188639"/>
                  <c:y val="-5.875984700075153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6350717-169A-496D-9117-A09293AE6DF6}" type="CELLRANGE">
                      <a:rPr lang="en-US" sz="1400">
                        <a:solidFill>
                          <a:schemeClr val="tx1">
                            <a:lumMod val="50000"/>
                          </a:schemeClr>
                        </a:solidFill>
                      </a:rPr>
                      <a:pPr>
                        <a:defRPr sz="1400">
                          <a:solidFill>
                            <a:schemeClr val="tx1">
                              <a:lumMod val="50000"/>
                            </a:schemeClr>
                          </a:solidFill>
                        </a:defRPr>
                      </a:pPr>
                      <a:t>[CELLRANGE]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700122378731591"/>
                      <c:h val="0.2964317151412250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6C99-4033-9749-AE0A51C4694B}"/>
                </c:ext>
              </c:extLst>
            </c:dLbl>
            <c:dLbl>
              <c:idx val="1"/>
              <c:layout>
                <c:manualLayout>
                  <c:x val="0.18227625290493632"/>
                  <c:y val="4.327022367265498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E3C56E7-BDFE-47E7-B623-E54E353E5916}" type="CELLRANGE">
                      <a:rPr lang="en-GB" sz="1400">
                        <a:solidFill>
                          <a:schemeClr val="tx1">
                            <a:lumMod val="50000"/>
                          </a:schemeClr>
                        </a:solidFill>
                      </a:rPr>
                      <a:pPr>
                        <a:defRPr sz="1400">
                          <a:solidFill>
                            <a:schemeClr val="tx1">
                              <a:lumMod val="50000"/>
                            </a:schemeClr>
                          </a:solidFill>
                        </a:defRPr>
                      </a:pPr>
                      <a:t>[CELLRANGE]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749958130583425"/>
                      <c:h val="0.2964317151412250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6C99-4033-9749-AE0A51C4694B}"/>
                </c:ext>
              </c:extLst>
            </c:dLbl>
            <c:dLbl>
              <c:idx val="2"/>
              <c:layout>
                <c:manualLayout>
                  <c:x val="1.091055007680467E-2"/>
                  <c:y val="0.1399039571106442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48D9B04-B9A8-4F4C-B533-C83CCCA9BC53}" type="CELLRANGE">
                      <a:rPr lang="en-GB" sz="1400">
                        <a:solidFill>
                          <a:schemeClr val="tx1">
                            <a:lumMod val="50000"/>
                          </a:schemeClr>
                        </a:solidFill>
                      </a:rPr>
                      <a:pPr>
                        <a:defRPr sz="1400">
                          <a:solidFill>
                            <a:schemeClr val="tx1">
                              <a:lumMod val="50000"/>
                            </a:schemeClr>
                          </a:solidFill>
                        </a:defRPr>
                      </a:pPr>
                      <a:t>[CELLRANGE]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596974315667177"/>
                      <c:h val="0.21153642979620377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6C99-4033-9749-AE0A51C4694B}"/>
                </c:ext>
              </c:extLst>
            </c:dLbl>
            <c:dLbl>
              <c:idx val="3"/>
              <c:layout>
                <c:manualLayout>
                  <c:x val="-0.13508421027765377"/>
                  <c:y val="1.169355878269132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79ED08C-5FC1-4D36-A23B-0FBA2DC7F984}" type="CELLRANGE">
                      <a:rPr lang="en-US" sz="1400" smtClean="0">
                        <a:solidFill>
                          <a:schemeClr val="tx1">
                            <a:lumMod val="50000"/>
                          </a:schemeClr>
                        </a:solidFill>
                      </a:rPr>
                      <a:pPr>
                        <a:defRPr sz="1400">
                          <a:solidFill>
                            <a:schemeClr val="tx1">
                              <a:lumMod val="50000"/>
                            </a:schemeClr>
                          </a:solidFill>
                        </a:defRPr>
                      </a:pPr>
                      <a:t>[CELLRANGE]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139725008258635"/>
                      <c:h val="0.15577907351921366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6C99-4033-9749-AE0A51C4694B}"/>
                </c:ext>
              </c:extLst>
            </c:dLbl>
            <c:dLbl>
              <c:idx val="4"/>
              <c:layout>
                <c:manualLayout>
                  <c:x val="-0.16956832814141792"/>
                  <c:y val="-7.795716839220805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805F58B-0108-44C2-BD95-3B7466CF1C2E}" type="CELLRANGE">
                      <a:rPr lang="en-US" sz="1400" smtClean="0">
                        <a:solidFill>
                          <a:schemeClr val="tx1">
                            <a:lumMod val="50000"/>
                          </a:schemeClr>
                        </a:solidFill>
                      </a:rPr>
                      <a:pPr>
                        <a:defRPr sz="1400">
                          <a:solidFill>
                            <a:schemeClr val="tx1">
                              <a:lumMod val="50000"/>
                            </a:schemeClr>
                          </a:solidFill>
                        </a:defRPr>
                      </a:pPr>
                      <a:t>[CELLRANGE]</a:t>
                    </a:fld>
                    <a:r>
                      <a:rPr lang="en-US" sz="1400" baseline="0" dirty="0">
                        <a:solidFill>
                          <a:schemeClr val="tx1">
                            <a:lumMod val="50000"/>
                          </a:schemeClr>
                        </a:solidFill>
                      </a:rPr>
                      <a:t>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017013463615188"/>
                      <c:h val="0.2394840838695183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6C99-4033-9749-AE0A51C469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Professionally organized delivery</c:v>
                </c:pt>
                <c:pt idx="1">
                  <c:v>Transaction support at all stages</c:v>
                </c:pt>
                <c:pt idx="2">
                  <c:v>Constant adherence to contractual obligations</c:v>
                </c:pt>
                <c:pt idx="3">
                  <c:v>Competitive prices</c:v>
                </c:pt>
                <c:pt idx="4">
                  <c:v>Flexible terms  supply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  <c:pt idx="4">
                  <c:v>25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Лист1!$A$2:$A$6</c15:f>
                <c15:dlblRangeCache>
                  <c:ptCount val="5"/>
                  <c:pt idx="0">
                    <c:v>Professionally organized delivery</c:v>
                  </c:pt>
                  <c:pt idx="1">
                    <c:v>Transaction support at all stages</c:v>
                  </c:pt>
                  <c:pt idx="2">
                    <c:v>Constant adherence to contractual obligations</c:v>
                  </c:pt>
                  <c:pt idx="3">
                    <c:v>Competitive prices</c:v>
                  </c:pt>
                  <c:pt idx="4">
                    <c:v>Flexible terms  supply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A-6C99-4033-9749-AE0A51C469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0" i="0" u="none" strike="noStrike" baseline="0" dirty="0">
                <a:effectLst/>
              </a:rPr>
              <a:t>The difference in the cost of corn</a:t>
            </a:r>
            <a:endParaRPr lang="ru-RU" sz="1600" dirty="0">
              <a:solidFill>
                <a:schemeClr val="tx1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12346927072592496"/>
          <c:y val="1.90839407886926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$/1000 kg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Another supplier</c:v>
                </c:pt>
                <c:pt idx="1">
                  <c:v>S&amp;M Ukrainian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310</c:v>
                </c:pt>
                <c:pt idx="1">
                  <c:v>247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5C-4EC2-A568-F19E3A4886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4557536"/>
        <c:axId val="324560280"/>
      </c:barChart>
      <c:catAx>
        <c:axId val="3245575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24560280"/>
        <c:crosses val="autoZero"/>
        <c:auto val="1"/>
        <c:lblAlgn val="ctr"/>
        <c:lblOffset val="100"/>
        <c:noMultiLvlLbl val="0"/>
      </c:catAx>
      <c:valAx>
        <c:axId val="324560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4557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uk-UA" sz="1400" b="0" i="0" u="none" strike="noStrike" kern="1200" spc="0" baseline="0" noProof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u="none" strike="noStrike" baseline="0" noProof="0" dirty="0">
                <a:solidFill>
                  <a:schemeClr val="accent1">
                    <a:lumMod val="50000"/>
                  </a:schemeClr>
                </a:solidFill>
                <a:effectLst/>
              </a:rPr>
              <a:t>We have created the best conditions for cooperation</a:t>
            </a:r>
            <a:endParaRPr lang="uk-UA" sz="1600" b="1" noProof="0" dirty="0">
              <a:solidFill>
                <a:schemeClr val="accent1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16860489598355477"/>
          <c:y val="3.897852927563774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uk-UA" sz="1400" b="0" i="0" u="none" strike="noStrike" kern="1200" spc="0" baseline="0" noProof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5023047708652111"/>
          <c:y val="0.24247100549873485"/>
          <c:w val="0.32065030428293795"/>
          <c:h val="0.4953928012230438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Ми створили Найкращі умови для співпраці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A34-488A-B797-53D9342025B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A34-488A-B797-53D9342025B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A34-488A-B797-53D9342025B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A34-488A-B797-53D9342025B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A34-488A-B797-53D9342025B1}"/>
              </c:ext>
            </c:extLst>
          </c:dPt>
          <c:dLbls>
            <c:dLbl>
              <c:idx val="0"/>
              <c:layout>
                <c:manualLayout>
                  <c:x val="0.17515457828097955"/>
                  <c:y val="-4.57330322234322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6350717-169A-496D-9117-A09293AE6DF6}" type="CELLRANGE">
                      <a:rPr lang="en-US" sz="1400">
                        <a:solidFill>
                          <a:schemeClr val="tx1">
                            <a:lumMod val="50000"/>
                          </a:schemeClr>
                        </a:solidFill>
                      </a:rPr>
                      <a:pPr>
                        <a:defRPr sz="1400">
                          <a:solidFill>
                            <a:schemeClr val="tx1">
                              <a:lumMod val="50000"/>
                            </a:schemeClr>
                          </a:solidFill>
                        </a:defRPr>
                      </a:pPr>
                      <a:t>[CELLRANGE]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700122378731591"/>
                      <c:h val="0.2964317151412250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8A34-488A-B797-53D9342025B1}"/>
                </c:ext>
              </c:extLst>
            </c:dLbl>
            <c:dLbl>
              <c:idx val="1"/>
              <c:layout>
                <c:manualLayout>
                  <c:x val="0.18227625290493632"/>
                  <c:y val="4.327022367265498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E3C56E7-BDFE-47E7-B623-E54E353E5916}" type="CELLRANGE">
                      <a:rPr lang="en-GB" sz="1400">
                        <a:solidFill>
                          <a:schemeClr val="tx1">
                            <a:lumMod val="50000"/>
                          </a:schemeClr>
                        </a:solidFill>
                      </a:rPr>
                      <a:pPr>
                        <a:defRPr sz="1400">
                          <a:solidFill>
                            <a:schemeClr val="tx1">
                              <a:lumMod val="50000"/>
                            </a:schemeClr>
                          </a:solidFill>
                        </a:defRPr>
                      </a:pPr>
                      <a:t>[CELLRANGE]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749958130583425"/>
                      <c:h val="0.2964317151412250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8A34-488A-B797-53D9342025B1}"/>
                </c:ext>
              </c:extLst>
            </c:dLbl>
            <c:dLbl>
              <c:idx val="2"/>
              <c:layout>
                <c:manualLayout>
                  <c:x val="-1.3427517595669515E-2"/>
                  <c:y val="0.1355616833661853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48D9B04-B9A8-4F4C-B533-C83CCCA9BC53}" type="CELLRANGE">
                      <a:rPr lang="en-GB" sz="1400">
                        <a:solidFill>
                          <a:schemeClr val="tx1">
                            <a:lumMod val="50000"/>
                          </a:schemeClr>
                        </a:solidFill>
                      </a:rPr>
                      <a:pPr>
                        <a:defRPr sz="1400">
                          <a:solidFill>
                            <a:schemeClr val="tx1">
                              <a:lumMod val="50000"/>
                            </a:schemeClr>
                          </a:solidFill>
                        </a:defRPr>
                      </a:pPr>
                      <a:t>[CELLRANGE]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3382912515017058"/>
                      <c:h val="0.21153642979620377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8A34-488A-B797-53D9342025B1}"/>
                </c:ext>
              </c:extLst>
            </c:dLbl>
            <c:dLbl>
              <c:idx val="3"/>
              <c:layout>
                <c:manualLayout>
                  <c:x val="-0.13508420196172261"/>
                  <c:y val="5.511638023673461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79ED08C-5FC1-4D36-A23B-0FBA2DC7F984}" type="CELLRANGE">
                      <a:rPr lang="en-US" sz="1400" smtClean="0">
                        <a:solidFill>
                          <a:schemeClr val="tx1">
                            <a:lumMod val="50000"/>
                          </a:schemeClr>
                        </a:solidFill>
                      </a:rPr>
                      <a:pPr>
                        <a:defRPr sz="1400">
                          <a:solidFill>
                            <a:schemeClr val="tx1">
                              <a:lumMod val="50000"/>
                            </a:schemeClr>
                          </a:solidFill>
                        </a:defRPr>
                      </a:pPr>
                      <a:t>[CELLRANGE]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139726671444868"/>
                      <c:h val="0.24262471642730024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8A34-488A-B797-53D9342025B1}"/>
                </c:ext>
              </c:extLst>
            </c:dLbl>
            <c:dLbl>
              <c:idx val="4"/>
              <c:layout>
                <c:manualLayout>
                  <c:x val="-0.16956832814141792"/>
                  <c:y val="-7.795716839220805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805F58B-0108-44C2-BD95-3B7466CF1C2E}" type="CELLRANGE">
                      <a:rPr lang="en-US" sz="1400" smtClean="0">
                        <a:solidFill>
                          <a:schemeClr val="tx1">
                            <a:lumMod val="50000"/>
                          </a:schemeClr>
                        </a:solidFill>
                      </a:rPr>
                      <a:pPr>
                        <a:defRPr sz="1400">
                          <a:solidFill>
                            <a:schemeClr val="tx1">
                              <a:lumMod val="50000"/>
                            </a:schemeClr>
                          </a:solidFill>
                        </a:defRPr>
                      </a:pPr>
                      <a:t>[CELLRANGE]</a:t>
                    </a:fld>
                    <a:r>
                      <a:rPr lang="en-US" sz="1400" baseline="0" dirty="0">
                        <a:solidFill>
                          <a:schemeClr val="tx1">
                            <a:lumMod val="50000"/>
                          </a:schemeClr>
                        </a:solidFill>
                      </a:rPr>
                      <a:t>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017013463615188"/>
                      <c:h val="0.2394840838695183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8A34-488A-B797-53D9342025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Professionally organized delivery</c:v>
                </c:pt>
                <c:pt idx="1">
                  <c:v>Transaction support at all stages</c:v>
                </c:pt>
                <c:pt idx="2">
                  <c:v>Constant adherence to contractual obligations</c:v>
                </c:pt>
                <c:pt idx="3">
                  <c:v>Competitive prices</c:v>
                </c:pt>
                <c:pt idx="4">
                  <c:v>Flexible terms  supply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  <c:pt idx="4">
                  <c:v>25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Лист1!$A$2:$A$6</c15:f>
                <c15:dlblRangeCache>
                  <c:ptCount val="5"/>
                  <c:pt idx="0">
                    <c:v>Professionally organized delivery</c:v>
                  </c:pt>
                  <c:pt idx="1">
                    <c:v>Transaction support at all stages</c:v>
                  </c:pt>
                  <c:pt idx="2">
                    <c:v>Constant adherence to contractual obligations</c:v>
                  </c:pt>
                  <c:pt idx="3">
                    <c:v>Competitive prices</c:v>
                  </c:pt>
                  <c:pt idx="4">
                    <c:v>Flexible terms  supply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A-8A34-488A-B797-53D9342025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0" i="0" u="none" strike="noStrike" baseline="0" dirty="0">
                <a:effectLst/>
              </a:rPr>
              <a:t>The difference in the cost of oil</a:t>
            </a:r>
            <a:endParaRPr lang="ru-RU" sz="1600" dirty="0">
              <a:solidFill>
                <a:schemeClr val="tx1">
                  <a:lumMod val="50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$/1000 liter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Another supplier</c:v>
                </c:pt>
                <c:pt idx="1">
                  <c:v>S&amp;M Ukrainian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1627</c:v>
                </c:pt>
                <c:pt idx="1">
                  <c:v>1450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1B-483D-8014-E9676532CE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7512840"/>
        <c:axId val="317512448"/>
      </c:barChart>
      <c:catAx>
        <c:axId val="3175128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17512448"/>
        <c:crosses val="autoZero"/>
        <c:auto val="1"/>
        <c:lblAlgn val="ctr"/>
        <c:lblOffset val="100"/>
        <c:noMultiLvlLbl val="0"/>
      </c:catAx>
      <c:valAx>
        <c:axId val="317512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7512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B1D18-5F5A-4992-86E6-6BBEE7FD086A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062E0-1341-44B3-A5B5-71347FD313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452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B1D18-5F5A-4992-86E6-6BBEE7FD086A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062E0-1341-44B3-A5B5-71347FD313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93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B1D18-5F5A-4992-86E6-6BBEE7FD086A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062E0-1341-44B3-A5B5-71347FD313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243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B1D18-5F5A-4992-86E6-6BBEE7FD086A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062E0-1341-44B3-A5B5-71347FD313B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96793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B1D18-5F5A-4992-86E6-6BBEE7FD086A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062E0-1341-44B3-A5B5-71347FD313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620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B1D18-5F5A-4992-86E6-6BBEE7FD086A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062E0-1341-44B3-A5B5-71347FD313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970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B1D18-5F5A-4992-86E6-6BBEE7FD086A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062E0-1341-44B3-A5B5-71347FD313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697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B1D18-5F5A-4992-86E6-6BBEE7FD086A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062E0-1341-44B3-A5B5-71347FD313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5280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B1D18-5F5A-4992-86E6-6BBEE7FD086A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062E0-1341-44B3-A5B5-71347FD313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0788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8000" y="1080000"/>
            <a:ext cx="11520000" cy="52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b="0" dirty="0">
                <a:solidFill>
                  <a:schemeClr val="tx1"/>
                </a:solidFill>
              </a:defRPr>
            </a:lvl1pPr>
            <a:lvl2pPr marL="268288" indent="-176213">
              <a:tabLst/>
              <a:defRPr lang="en-US" sz="1400" b="0" dirty="0">
                <a:solidFill>
                  <a:schemeClr val="tx1"/>
                </a:solidFill>
                <a:latin typeface="+mn-lt"/>
                <a:ea typeface="MS PGothic" pitchFamily="34" charset="-128"/>
                <a:cs typeface="MS PGothic"/>
              </a:defRPr>
            </a:lvl2pPr>
            <a:lvl3pPr marL="538163" indent="-177800">
              <a:tabLst/>
              <a:defRPr lang="ru-RU" dirty="0" smtClean="0"/>
            </a:lvl3pPr>
            <a:lvl4pPr marL="715963" indent="-177800">
              <a:tabLst/>
              <a:defRPr lang="ru-RU" dirty="0" smtClean="0"/>
            </a:lvl4pPr>
            <a:lvl5pPr marL="893763" indent="-177800">
              <a:tabLst/>
              <a:defRPr lang="en-US" dirty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  <a:endParaRPr lang="ru-RU" dirty="0"/>
          </a:p>
          <a:p>
            <a:pPr lvl="2"/>
            <a:r>
              <a:rPr lang="en-US" dirty="0"/>
              <a:t>Third level</a:t>
            </a:r>
            <a:endParaRPr lang="ru-RU" dirty="0"/>
          </a:p>
          <a:p>
            <a:pPr lvl="3"/>
            <a:r>
              <a:rPr lang="en-US" dirty="0"/>
              <a:t>Fourth level</a:t>
            </a:r>
            <a:endParaRPr lang="ru-RU" dirty="0"/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D9F456D-96F7-432C-BDF2-58A8B055AD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40000" y="6336000"/>
            <a:ext cx="9180000" cy="36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000" b="0">
                <a:solidFill>
                  <a:schemeClr val="tx1"/>
                </a:solidFill>
              </a:defRPr>
            </a:lvl1pPr>
            <a:lvl2pPr marL="249237" indent="0">
              <a:buNone/>
              <a:defRPr sz="600">
                <a:solidFill>
                  <a:schemeClr val="tx1"/>
                </a:solidFill>
              </a:defRPr>
            </a:lvl2pPr>
            <a:lvl3pPr marL="544512" indent="0">
              <a:buNone/>
              <a:defRPr sz="600">
                <a:solidFill>
                  <a:schemeClr val="tx1"/>
                </a:solidFill>
              </a:defRPr>
            </a:lvl3pPr>
            <a:lvl4pPr marL="811213" indent="0">
              <a:buNone/>
              <a:defRPr sz="600">
                <a:solidFill>
                  <a:schemeClr val="tx1"/>
                </a:solidFill>
              </a:defRPr>
            </a:lvl4pPr>
            <a:lvl5pPr marL="1082675" indent="0">
              <a:buNone/>
              <a:defRPr sz="6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Заголовок 18">
            <a:extLst>
              <a:ext uri="{FF2B5EF4-FFF2-40B4-BE49-F238E27FC236}">
                <a16:creationId xmlns:a16="http://schemas.microsoft.com/office/drawing/2014/main" id="{CDFD4D3C-7ED8-4872-B8EF-48EC8E161418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x-none"/>
            </a:lvl1pPr>
          </a:lstStyle>
          <a:p>
            <a:pPr lvl="0"/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A6356E1-8ED9-6D43-B243-696B80C4C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062E0-1341-44B3-A5B5-71347FD313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4086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B1D18-5F5A-4992-86E6-6BBEE7FD086A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062E0-1341-44B3-A5B5-71347FD313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837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B1D18-5F5A-4992-86E6-6BBEE7FD086A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062E0-1341-44B3-A5B5-71347FD313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675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B1D18-5F5A-4992-86E6-6BBEE7FD086A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062E0-1341-44B3-A5B5-71347FD313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207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B1D18-5F5A-4992-86E6-6BBEE7FD086A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062E0-1341-44B3-A5B5-71347FD313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504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B1D18-5F5A-4992-86E6-6BBEE7FD086A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062E0-1341-44B3-A5B5-71347FD313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123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B1D18-5F5A-4992-86E6-6BBEE7FD086A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062E0-1341-44B3-A5B5-71347FD313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31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B1D18-5F5A-4992-86E6-6BBEE7FD086A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062E0-1341-44B3-A5B5-71347FD313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425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B1D18-5F5A-4992-86E6-6BBEE7FD086A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062E0-1341-44B3-A5B5-71347FD313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30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20B1D18-5F5A-4992-86E6-6BBEE7FD086A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062E0-1341-44B3-A5B5-71347FD313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5490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3" r:id="rId16"/>
    <p:sldLayoutId id="2147483794" r:id="rId17"/>
    <p:sldLayoutId id="2147483795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6.jpeg"/><Relationship Id="rId7" Type="http://schemas.openxmlformats.org/officeDocument/2006/relationships/image" Target="../media/image22.pn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33.jpeg"/><Relationship Id="rId4" Type="http://schemas.openxmlformats.org/officeDocument/2006/relationships/image" Target="../media/image19.png"/><Relationship Id="rId9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4.jpeg"/><Relationship Id="rId7" Type="http://schemas.openxmlformats.org/officeDocument/2006/relationships/image" Target="../media/image21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35.jpe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7" Type="http://schemas.openxmlformats.org/officeDocument/2006/relationships/chart" Target="../charts/chart20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ptmas.cz" TargetMode="External"/><Relationship Id="rId2" Type="http://schemas.openxmlformats.org/officeDocument/2006/relationships/hyperlink" Target="mailto:miroslav.panacek@ptmas.cz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chart" Target="../charts/chart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7" Type="http://schemas.openxmlformats.org/officeDocument/2006/relationships/chart" Target="../charts/chart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7" Type="http://schemas.openxmlformats.org/officeDocument/2006/relationships/chart" Target="../charts/chart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chart" Target="../charts/chart8.xml"/><Relationship Id="rId4" Type="http://schemas.openxmlformats.org/officeDocument/2006/relationships/image" Target="../media/image18.jpe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chart" Target="../charts/char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1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6.xml"/><Relationship Id="rId3" Type="http://schemas.openxmlformats.org/officeDocument/2006/relationships/chart" Target="../charts/chart15.xml"/><Relationship Id="rId7" Type="http://schemas.openxmlformats.org/officeDocument/2006/relationships/image" Target="../media/image3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.jpeg"/><Relationship Id="rId5" Type="http://schemas.openxmlformats.org/officeDocument/2006/relationships/image" Target="../media/image26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05F087-6482-3D6E-4C00-EC607EB3FD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3697" y="4542503"/>
            <a:ext cx="9184606" cy="1179870"/>
          </a:xfr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6100" b="1" kern="1200" dirty="0">
                <a:latin typeface="+mj-lt"/>
                <a:ea typeface="+mj-ea"/>
                <a:cs typeface="+mj-cs"/>
              </a:rPr>
              <a:t>PTM Invest holding </a:t>
            </a:r>
            <a:r>
              <a:rPr lang="en-US" sz="6100" b="1" kern="1200" dirty="0" err="1">
                <a:latin typeface="+mj-lt"/>
                <a:ea typeface="+mj-ea"/>
                <a:cs typeface="+mj-cs"/>
              </a:rPr>
              <a:t>a.s.</a:t>
            </a:r>
            <a:r>
              <a:rPr lang="en-US" sz="6100" b="1" kern="1200" dirty="0"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5" name="Obrázek 4" descr="Obsah obrázku logo&#10;&#10;Popis byl vytvořen automaticky">
            <a:extLst>
              <a:ext uri="{FF2B5EF4-FFF2-40B4-BE49-F238E27FC236}">
                <a16:creationId xmlns:a16="http://schemas.microsoft.com/office/drawing/2014/main" id="{FAE9D335-0921-2DE6-BE5C-DDE6597FFA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86" r="-1" b="3586"/>
          <a:stretch/>
        </p:blipFill>
        <p:spPr>
          <a:xfrm>
            <a:off x="1949587" y="1135627"/>
            <a:ext cx="8292826" cy="325241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78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4373148" y="3862595"/>
            <a:ext cx="7800474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Principles of interaction with suppliers and buyers </a:t>
            </a:r>
            <a:r>
              <a:rPr lang="uk-UA" b="1" dirty="0"/>
              <a:t>:</a:t>
            </a:r>
          </a:p>
          <a:p>
            <a:endParaRPr lang="uk-UA" sz="500" dirty="0"/>
          </a:p>
          <a:p>
            <a:r>
              <a:rPr lang="en-US" dirty="0"/>
              <a:t>         </a:t>
            </a:r>
            <a:r>
              <a:rPr lang="uk-UA" dirty="0"/>
              <a:t> </a:t>
            </a:r>
            <a:r>
              <a:rPr lang="en-US" dirty="0"/>
              <a:t>Striving for common goals</a:t>
            </a:r>
            <a:r>
              <a:rPr lang="uk-UA" dirty="0"/>
              <a:t>.              </a:t>
            </a:r>
          </a:p>
          <a:p>
            <a:r>
              <a:rPr lang="uk-UA" dirty="0"/>
              <a:t> </a:t>
            </a:r>
            <a:r>
              <a:rPr lang="en-US" dirty="0"/>
              <a:t>				        Support and assistance in </a:t>
            </a:r>
          </a:p>
          <a:p>
            <a:r>
              <a:rPr lang="en-US" dirty="0"/>
              <a:t>         Focus on specific results 		development</a:t>
            </a:r>
            <a:r>
              <a:rPr lang="uk-UA" dirty="0"/>
              <a:t>.</a:t>
            </a:r>
          </a:p>
          <a:p>
            <a:endParaRPr lang="uk-UA" sz="300" dirty="0"/>
          </a:p>
          <a:p>
            <a:r>
              <a:rPr lang="en-US" dirty="0"/>
              <a:t>				           Responsibility for your 						           contribution to common</a:t>
            </a:r>
          </a:p>
          <a:p>
            <a:r>
              <a:rPr lang="en-US" dirty="0"/>
              <a:t>          We do more than we stipulate 	           achievements</a:t>
            </a:r>
          </a:p>
          <a:p>
            <a:r>
              <a:rPr lang="uk-UA" dirty="0"/>
              <a:t>         </a:t>
            </a:r>
            <a:r>
              <a:rPr lang="en-US" dirty="0"/>
              <a:t>  in the obligations.</a:t>
            </a:r>
          </a:p>
          <a:p>
            <a:endParaRPr lang="uk-UA" dirty="0"/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06662925"/>
              </p:ext>
            </p:extLst>
          </p:nvPr>
        </p:nvGraphicFramePr>
        <p:xfrm>
          <a:off x="1216822" y="4012983"/>
          <a:ext cx="2789737" cy="2890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3" name="Straight Arrow Connector 6">
            <a:extLst>
              <a:ext uri="{FF2B5EF4-FFF2-40B4-BE49-F238E27FC236}">
                <a16:creationId xmlns:a16="http://schemas.microsoft.com/office/drawing/2014/main" id="{890ED265-623A-410F-9BA6-57763A20C254}"/>
              </a:ext>
            </a:extLst>
          </p:cNvPr>
          <p:cNvCxnSpPr>
            <a:cxnSpLocks/>
          </p:cNvCxnSpPr>
          <p:nvPr/>
        </p:nvCxnSpPr>
        <p:spPr bwMode="auto">
          <a:xfrm>
            <a:off x="1974208" y="4404589"/>
            <a:ext cx="13088" cy="1118387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12">
            <a:extLst>
              <a:ext uri="{FF2B5EF4-FFF2-40B4-BE49-F238E27FC236}">
                <a16:creationId xmlns:a16="http://schemas.microsoft.com/office/drawing/2014/main" id="{238BAC5D-B093-45B1-9473-AF1596A043A5}"/>
              </a:ext>
            </a:extLst>
          </p:cNvPr>
          <p:cNvSpPr txBox="1"/>
          <p:nvPr/>
        </p:nvSpPr>
        <p:spPr>
          <a:xfrm>
            <a:off x="1822768" y="4794504"/>
            <a:ext cx="2167644" cy="33855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180340">
              <a:spcAft>
                <a:spcPts val="0"/>
              </a:spcAft>
            </a:pPr>
            <a:r>
              <a:rPr lang="ru-RU" sz="1600" kern="0" dirty="0">
                <a:solidFill>
                  <a:sysClr val="windowText" lastClr="000000"/>
                </a:solidFill>
                <a:latin typeface="Calibri" panose="020F0502020204030204"/>
              </a:rPr>
              <a:t> </a:t>
            </a:r>
            <a:r>
              <a:rPr lang="ru-RU" sz="1200" kern="0" dirty="0">
                <a:solidFill>
                  <a:srgbClr val="FF0000"/>
                </a:solidFill>
                <a:latin typeface="Calibri" panose="020F0502020204030204"/>
              </a:rPr>
              <a:t>- </a:t>
            </a:r>
            <a:r>
              <a:rPr lang="uk-UA" sz="1200" kern="0" dirty="0">
                <a:solidFill>
                  <a:srgbClr val="FF0000"/>
                </a:solidFill>
              </a:rPr>
              <a:t>115 </a:t>
            </a:r>
            <a:r>
              <a:rPr lang="en-US" sz="1200" kern="0" dirty="0">
                <a:solidFill>
                  <a:srgbClr val="FF0000"/>
                </a:solidFill>
              </a:rPr>
              <a:t>$</a:t>
            </a:r>
            <a:r>
              <a:rPr lang="ru-RU" sz="1200" kern="0" dirty="0">
                <a:solidFill>
                  <a:srgbClr val="FF0000"/>
                </a:solidFill>
              </a:rPr>
              <a:t>/100 </a:t>
            </a:r>
            <a:r>
              <a:rPr lang="en-US" sz="1200" kern="0" dirty="0">
                <a:solidFill>
                  <a:srgbClr val="FF0000"/>
                </a:solidFill>
              </a:rPr>
              <a:t>kg</a:t>
            </a:r>
            <a:endParaRPr lang="ru-RU" sz="1200" kern="0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33543" y="1076431"/>
            <a:ext cx="17567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butter</a:t>
            </a:r>
          </a:p>
          <a:p>
            <a:r>
              <a:rPr lang="ru-RU" sz="1400" b="1" dirty="0"/>
              <a:t> </a:t>
            </a:r>
            <a:endParaRPr lang="ru-RU" sz="1400" dirty="0"/>
          </a:p>
        </p:txBody>
      </p:sp>
      <p:pic>
        <p:nvPicPr>
          <p:cNvPr id="19" name="Picture 6" descr="синий ответ положительный значок PNG , подобно, Хвалить, Иконка Иконка PNG  картинки и пнг рисунок для бесплатной загрузки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0" t="8753" r="7904" b="15390"/>
          <a:stretch/>
        </p:blipFill>
        <p:spPr bwMode="auto">
          <a:xfrm>
            <a:off x="6915781" y="1005150"/>
            <a:ext cx="557960" cy="50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583856" y="1689870"/>
            <a:ext cx="9857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222222"/>
                </a:solidFill>
              </a:rPr>
              <a:t> </a:t>
            </a:r>
            <a:r>
              <a:rPr lang="en-US" sz="1400" b="1" dirty="0"/>
              <a:t>margarine</a:t>
            </a:r>
          </a:p>
        </p:txBody>
      </p:sp>
      <p:pic>
        <p:nvPicPr>
          <p:cNvPr id="24" name="Picture 6" descr="синий ответ положительный значок PNG , подобно, Хвалить, Иконка Иконка PNG  картинки и пнг рисунок для бесплатной загрузки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0" t="8753" r="7904" b="15390"/>
          <a:stretch/>
        </p:blipFill>
        <p:spPr bwMode="auto">
          <a:xfrm>
            <a:off x="6963714" y="1651138"/>
            <a:ext cx="557960" cy="50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7521674" y="2323541"/>
            <a:ext cx="43414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 </a:t>
            </a:r>
            <a:r>
              <a:rPr lang="en-US" sz="1400" b="1" dirty="0"/>
              <a:t>other edible fats incl. for confectionery</a:t>
            </a:r>
          </a:p>
        </p:txBody>
      </p:sp>
      <p:pic>
        <p:nvPicPr>
          <p:cNvPr id="27" name="Picture 6" descr="синий ответ положительный значок PNG , подобно, Хвалить, Иконка Иконка PNG  картинки и пнг рисунок для бесплатной загрузки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0" t="8753" r="7904" b="15390"/>
          <a:stretch/>
        </p:blipFill>
        <p:spPr bwMode="auto">
          <a:xfrm>
            <a:off x="6975583" y="2277808"/>
            <a:ext cx="557960" cy="50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Иконка цели в png без фон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755" y="4012984"/>
            <a:ext cx="647510" cy="64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0" descr="Помощь – Бесплатные иконки: руки и жесты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5290" y="4226620"/>
            <a:ext cx="567884" cy="56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4" descr="Результат – Бесплатные иконки: файлы и папки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828" y="4694974"/>
            <a:ext cx="588640" cy="58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8" descr="Социальная ответственность – Бесплатные иконки: люди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2665" y="5036349"/>
            <a:ext cx="494529" cy="49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0" descr="Компьютерные иконки Работа в команде, работа в команде, текст, люди png |  PNGEg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0" r="15261"/>
          <a:stretch/>
        </p:blipFill>
        <p:spPr bwMode="auto">
          <a:xfrm>
            <a:off x="4040564" y="5759897"/>
            <a:ext cx="581892" cy="49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вершкове масло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823" y="1513037"/>
            <a:ext cx="2140714" cy="127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m-agroholding.com.ua/temp/articles/foto_26_3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991" y="1898819"/>
            <a:ext cx="3275764" cy="163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00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228880" y="852537"/>
            <a:ext cx="11734240" cy="0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3224067867"/>
              </p:ext>
            </p:extLst>
          </p:nvPr>
        </p:nvGraphicFramePr>
        <p:xfrm>
          <a:off x="1468072" y="3850548"/>
          <a:ext cx="2538487" cy="3053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3" name="Straight Arrow Connector 6">
            <a:extLst>
              <a:ext uri="{FF2B5EF4-FFF2-40B4-BE49-F238E27FC236}">
                <a16:creationId xmlns:a16="http://schemas.microsoft.com/office/drawing/2014/main" id="{890ED265-623A-410F-9BA6-57763A20C254}"/>
              </a:ext>
            </a:extLst>
          </p:cNvPr>
          <p:cNvCxnSpPr>
            <a:cxnSpLocks/>
          </p:cNvCxnSpPr>
          <p:nvPr/>
        </p:nvCxnSpPr>
        <p:spPr bwMode="auto">
          <a:xfrm>
            <a:off x="1854412" y="4572660"/>
            <a:ext cx="0" cy="416634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12">
            <a:extLst>
              <a:ext uri="{FF2B5EF4-FFF2-40B4-BE49-F238E27FC236}">
                <a16:creationId xmlns:a16="http://schemas.microsoft.com/office/drawing/2014/main" id="{238BAC5D-B093-45B1-9473-AF1596A043A5}"/>
              </a:ext>
            </a:extLst>
          </p:cNvPr>
          <p:cNvSpPr txBox="1"/>
          <p:nvPr/>
        </p:nvSpPr>
        <p:spPr>
          <a:xfrm>
            <a:off x="1646092" y="4525696"/>
            <a:ext cx="1247280" cy="33855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180340">
              <a:spcAft>
                <a:spcPts val="0"/>
              </a:spcAft>
            </a:pPr>
            <a:r>
              <a:rPr lang="ru-RU" sz="1600" kern="0" dirty="0">
                <a:solidFill>
                  <a:sysClr val="windowText" lastClr="000000"/>
                </a:solidFill>
                <a:latin typeface="Calibri" panose="020F0502020204030204"/>
              </a:rPr>
              <a:t> </a:t>
            </a:r>
            <a:r>
              <a:rPr lang="ru-RU" sz="1200" kern="0" dirty="0">
                <a:solidFill>
                  <a:srgbClr val="FF0000"/>
                </a:solidFill>
                <a:latin typeface="Calibri" panose="020F0502020204030204"/>
              </a:rPr>
              <a:t>- </a:t>
            </a:r>
            <a:r>
              <a:rPr lang="uk-UA" sz="1200" kern="0" dirty="0">
                <a:solidFill>
                  <a:srgbClr val="FF0000"/>
                </a:solidFill>
              </a:rPr>
              <a:t>22 </a:t>
            </a:r>
            <a:r>
              <a:rPr lang="en-US" sz="1200" kern="0" dirty="0">
                <a:solidFill>
                  <a:srgbClr val="FF0000"/>
                </a:solidFill>
              </a:rPr>
              <a:t>$</a:t>
            </a:r>
            <a:r>
              <a:rPr lang="ru-RU" sz="1200" kern="0" dirty="0">
                <a:solidFill>
                  <a:srgbClr val="FF0000"/>
                </a:solidFill>
              </a:rPr>
              <a:t>/100 </a:t>
            </a:r>
            <a:r>
              <a:rPr lang="en-US" sz="1200" kern="0" dirty="0">
                <a:solidFill>
                  <a:srgbClr val="FF0000"/>
                </a:solidFill>
              </a:rPr>
              <a:t>kg</a:t>
            </a:r>
            <a:endParaRPr lang="ru-RU" sz="1200" kern="0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437351" y="1084757"/>
            <a:ext cx="17567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spaghetti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462107" y="1895825"/>
            <a:ext cx="981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222222"/>
                </a:solidFill>
              </a:rPr>
              <a:t> </a:t>
            </a:r>
            <a:r>
              <a:rPr lang="en-US" b="1" dirty="0"/>
              <a:t>noodles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417617" y="1126410"/>
            <a:ext cx="12099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horns</a:t>
            </a:r>
          </a:p>
        </p:txBody>
      </p:sp>
      <p:pic>
        <p:nvPicPr>
          <p:cNvPr id="5122" name="Picture 2" descr="ассортимент иконка: 2 тыс изображений найдено в Яндекс Картинках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872" y="1006549"/>
            <a:ext cx="583802" cy="52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454492" y="1912530"/>
            <a:ext cx="20740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pasta in assortment</a:t>
            </a:r>
          </a:p>
        </p:txBody>
      </p:sp>
      <p:pic>
        <p:nvPicPr>
          <p:cNvPr id="25" name="Picture 2" descr="ассортимент иконка: 2 тыс изображений найдено в Яндекс Картинках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530" y="1834813"/>
            <a:ext cx="583802" cy="52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ассортимент иконка: 2 тыс изображений найдено в Яндекс Картинках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979" y="1834813"/>
            <a:ext cx="583802" cy="52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ассортимент иконка: 2 тыс изображений найдено в Яндекс Картинках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3815" y="1036667"/>
            <a:ext cx="583802" cy="52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Макаронні вироб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387" y="909201"/>
            <a:ext cx="4158496" cy="2770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21">
            <a:extLst>
              <a:ext uri="{FF2B5EF4-FFF2-40B4-BE49-F238E27FC236}">
                <a16:creationId xmlns:a16="http://schemas.microsoft.com/office/drawing/2014/main" id="{40076A24-7686-8C20-D39F-A55668ED5FB5}"/>
              </a:ext>
            </a:extLst>
          </p:cNvPr>
          <p:cNvSpPr/>
          <p:nvPr/>
        </p:nvSpPr>
        <p:spPr>
          <a:xfrm>
            <a:off x="4525548" y="4014995"/>
            <a:ext cx="7800474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Principles of interaction with suppliers and buyers </a:t>
            </a:r>
            <a:r>
              <a:rPr lang="uk-UA" b="1" dirty="0"/>
              <a:t>:</a:t>
            </a:r>
          </a:p>
          <a:p>
            <a:endParaRPr lang="uk-UA" sz="500" dirty="0"/>
          </a:p>
          <a:p>
            <a:r>
              <a:rPr lang="en-US" dirty="0"/>
              <a:t>         </a:t>
            </a:r>
            <a:r>
              <a:rPr lang="uk-UA" dirty="0"/>
              <a:t> </a:t>
            </a:r>
            <a:r>
              <a:rPr lang="en-US" dirty="0"/>
              <a:t>Striving for common goals</a:t>
            </a:r>
            <a:r>
              <a:rPr lang="uk-UA" dirty="0"/>
              <a:t>.              </a:t>
            </a:r>
          </a:p>
          <a:p>
            <a:r>
              <a:rPr lang="uk-UA" dirty="0"/>
              <a:t> </a:t>
            </a:r>
            <a:r>
              <a:rPr lang="en-US" dirty="0"/>
              <a:t>				        Support and assistance in </a:t>
            </a:r>
          </a:p>
          <a:p>
            <a:r>
              <a:rPr lang="en-US" dirty="0"/>
              <a:t>         Focus on specific results 		development</a:t>
            </a:r>
            <a:r>
              <a:rPr lang="uk-UA" dirty="0"/>
              <a:t>.</a:t>
            </a:r>
          </a:p>
          <a:p>
            <a:endParaRPr lang="uk-UA" sz="300" dirty="0"/>
          </a:p>
          <a:p>
            <a:r>
              <a:rPr lang="en-US" dirty="0"/>
              <a:t>				           Responsibility for your 						           contribution to common</a:t>
            </a:r>
          </a:p>
          <a:p>
            <a:r>
              <a:rPr lang="en-US" dirty="0"/>
              <a:t>          We do more than we stipulate 	           achievements</a:t>
            </a:r>
          </a:p>
          <a:p>
            <a:r>
              <a:rPr lang="uk-UA" dirty="0"/>
              <a:t>         </a:t>
            </a:r>
            <a:r>
              <a:rPr lang="en-US" dirty="0"/>
              <a:t>  in the obligations.</a:t>
            </a:r>
          </a:p>
          <a:p>
            <a:endParaRPr lang="uk-UA" dirty="0"/>
          </a:p>
        </p:txBody>
      </p:sp>
      <p:pic>
        <p:nvPicPr>
          <p:cNvPr id="12" name="Picture 8" descr="Иконка цели в png без фона">
            <a:extLst>
              <a:ext uri="{FF2B5EF4-FFF2-40B4-BE49-F238E27FC236}">
                <a16:creationId xmlns:a16="http://schemas.microsoft.com/office/drawing/2014/main" id="{EBF1E201-DBBE-5E24-D9C5-310BFEFE7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155" y="4165384"/>
            <a:ext cx="647510" cy="64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0" descr="Помощь – Бесплатные иконки: руки и жесты">
            <a:extLst>
              <a:ext uri="{FF2B5EF4-FFF2-40B4-BE49-F238E27FC236}">
                <a16:creationId xmlns:a16="http://schemas.microsoft.com/office/drawing/2014/main" id="{E933DE67-1A8E-78D0-1CEC-BDDDCA5CB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7690" y="4379020"/>
            <a:ext cx="567884" cy="56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4" descr="Результат – Бесплатные иконки: файлы и папки">
            <a:extLst>
              <a:ext uri="{FF2B5EF4-FFF2-40B4-BE49-F238E27FC236}">
                <a16:creationId xmlns:a16="http://schemas.microsoft.com/office/drawing/2014/main" id="{EA1ACF4A-F889-2035-3229-7E03DB136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228" y="4847374"/>
            <a:ext cx="588640" cy="58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8" descr="Социальная ответственность – Бесплатные иконки: люди">
            <a:extLst>
              <a:ext uri="{FF2B5EF4-FFF2-40B4-BE49-F238E27FC236}">
                <a16:creationId xmlns:a16="http://schemas.microsoft.com/office/drawing/2014/main" id="{3F5916C5-A502-6FF5-874B-8E78E2AC9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065" y="5188749"/>
            <a:ext cx="494529" cy="49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0" descr="Компьютерные иконки Работа в команде, работа в команде, текст, люди png |  PNGEgg">
            <a:extLst>
              <a:ext uri="{FF2B5EF4-FFF2-40B4-BE49-F238E27FC236}">
                <a16:creationId xmlns:a16="http://schemas.microsoft.com/office/drawing/2014/main" id="{803873C6-B76E-C50E-5347-97F054298C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0" r="15261"/>
          <a:stretch/>
        </p:blipFill>
        <p:spPr bwMode="auto">
          <a:xfrm>
            <a:off x="4192964" y="5912297"/>
            <a:ext cx="581892" cy="49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263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288000" y="828000"/>
            <a:ext cx="11734240" cy="0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object 73"/>
          <p:cNvSpPr/>
          <p:nvPr/>
        </p:nvSpPr>
        <p:spPr>
          <a:xfrm>
            <a:off x="4156317" y="1340514"/>
            <a:ext cx="315745" cy="368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862"/>
          </a:p>
        </p:txBody>
      </p:sp>
      <p:sp>
        <p:nvSpPr>
          <p:cNvPr id="15" name="object 73"/>
          <p:cNvSpPr/>
          <p:nvPr/>
        </p:nvSpPr>
        <p:spPr>
          <a:xfrm>
            <a:off x="4249789" y="1649940"/>
            <a:ext cx="315745" cy="368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862"/>
          </a:p>
        </p:txBody>
      </p:sp>
      <p:sp>
        <p:nvSpPr>
          <p:cNvPr id="16" name="object 73"/>
          <p:cNvSpPr/>
          <p:nvPr/>
        </p:nvSpPr>
        <p:spPr>
          <a:xfrm>
            <a:off x="4472062" y="2670750"/>
            <a:ext cx="315745" cy="368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862"/>
          </a:p>
        </p:txBody>
      </p:sp>
      <p:sp>
        <p:nvSpPr>
          <p:cNvPr id="17" name="object 73"/>
          <p:cNvSpPr/>
          <p:nvPr/>
        </p:nvSpPr>
        <p:spPr>
          <a:xfrm>
            <a:off x="4401241" y="2315705"/>
            <a:ext cx="315745" cy="368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862"/>
          </a:p>
        </p:txBody>
      </p:sp>
      <p:sp>
        <p:nvSpPr>
          <p:cNvPr id="18" name="object 73"/>
          <p:cNvSpPr/>
          <p:nvPr/>
        </p:nvSpPr>
        <p:spPr>
          <a:xfrm>
            <a:off x="4348589" y="1977123"/>
            <a:ext cx="315745" cy="368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862"/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1403764431"/>
              </p:ext>
            </p:extLst>
          </p:nvPr>
        </p:nvGraphicFramePr>
        <p:xfrm>
          <a:off x="1233071" y="3959467"/>
          <a:ext cx="2743948" cy="2766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3" name="Straight Arrow Connector 6">
            <a:extLst>
              <a:ext uri="{FF2B5EF4-FFF2-40B4-BE49-F238E27FC236}">
                <a16:creationId xmlns:a16="http://schemas.microsoft.com/office/drawing/2014/main" id="{890ED265-623A-410F-9BA6-57763A20C254}"/>
              </a:ext>
            </a:extLst>
          </p:cNvPr>
          <p:cNvCxnSpPr>
            <a:cxnSpLocks/>
          </p:cNvCxnSpPr>
          <p:nvPr/>
        </p:nvCxnSpPr>
        <p:spPr bwMode="auto">
          <a:xfrm>
            <a:off x="1899960" y="4681004"/>
            <a:ext cx="13070" cy="235267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12">
            <a:extLst>
              <a:ext uri="{FF2B5EF4-FFF2-40B4-BE49-F238E27FC236}">
                <a16:creationId xmlns:a16="http://schemas.microsoft.com/office/drawing/2014/main" id="{238BAC5D-B093-45B1-9473-AF1596A043A5}"/>
              </a:ext>
            </a:extLst>
          </p:cNvPr>
          <p:cNvSpPr txBox="1"/>
          <p:nvPr/>
        </p:nvSpPr>
        <p:spPr>
          <a:xfrm>
            <a:off x="1606483" y="4629359"/>
            <a:ext cx="1233010" cy="33855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180340">
              <a:spcAft>
                <a:spcPts val="0"/>
              </a:spcAft>
            </a:pPr>
            <a:r>
              <a:rPr lang="ru-RU" sz="1600" kern="0" dirty="0">
                <a:solidFill>
                  <a:sysClr val="windowText" lastClr="000000"/>
                </a:solidFill>
                <a:latin typeface="Calibri" panose="020F0502020204030204"/>
              </a:rPr>
              <a:t> </a:t>
            </a:r>
            <a:r>
              <a:rPr lang="ru-RU" sz="1200" kern="0" dirty="0">
                <a:solidFill>
                  <a:srgbClr val="FF0000"/>
                </a:solidFill>
                <a:latin typeface="Calibri" panose="020F0502020204030204"/>
              </a:rPr>
              <a:t>- </a:t>
            </a:r>
            <a:r>
              <a:rPr lang="uk-UA" sz="1200" kern="0" dirty="0">
                <a:solidFill>
                  <a:srgbClr val="FF0000"/>
                </a:solidFill>
              </a:rPr>
              <a:t>38 </a:t>
            </a:r>
            <a:r>
              <a:rPr lang="en-US" sz="1200" kern="0" dirty="0">
                <a:solidFill>
                  <a:srgbClr val="FF0000"/>
                </a:solidFill>
              </a:rPr>
              <a:t>$</a:t>
            </a:r>
            <a:r>
              <a:rPr lang="ru-RU" sz="1200" kern="0" dirty="0">
                <a:solidFill>
                  <a:srgbClr val="FF0000"/>
                </a:solidFill>
              </a:rPr>
              <a:t>/100 </a:t>
            </a:r>
            <a:r>
              <a:rPr lang="en-US" sz="1200" kern="0" dirty="0">
                <a:solidFill>
                  <a:srgbClr val="FF0000"/>
                </a:solidFill>
              </a:rPr>
              <a:t>kg</a:t>
            </a:r>
            <a:endParaRPr lang="ru-RU" sz="1200" kern="0" dirty="0">
              <a:solidFill>
                <a:srgbClr val="FF0000"/>
              </a:solidFill>
            </a:endParaRPr>
          </a:p>
        </p:txBody>
      </p:sp>
      <p:sp>
        <p:nvSpPr>
          <p:cNvPr id="2" name="AutoShape 2" descr="Картинки по запросу значек земля\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6" name="Picture 2" descr="Куриное филе брикет с/м (РПТ) | Доставка замороженных продуктов на дом |  Компания «Мир Продуктов»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8" t="13899" r="15024" b="17384"/>
          <a:stretch/>
        </p:blipFill>
        <p:spPr bwMode="auto">
          <a:xfrm>
            <a:off x="1233071" y="1495663"/>
            <a:ext cx="2618378" cy="191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Куриное мясо: состав и полезные свойств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721" y="1297310"/>
            <a:ext cx="3250861" cy="230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амую качественную курицу поможет выбрать простая хитрость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845" y="3570254"/>
            <a:ext cx="3955198" cy="2221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3832364" y="744098"/>
            <a:ext cx="5317705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Cooperation with us has a number of advantages</a:t>
            </a:r>
            <a:endParaRPr lang="en-US" b="1" i="0" dirty="0"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r>
              <a:rPr lang="en-US" b="1" i="1" dirty="0"/>
              <a:t> </a:t>
            </a:r>
            <a:r>
              <a:rPr lang="uk-UA" b="1" i="1" dirty="0"/>
              <a:t>        </a:t>
            </a:r>
            <a:r>
              <a:rPr lang="en-US" b="1" i="1" dirty="0"/>
              <a:t>Geographical location</a:t>
            </a:r>
            <a:r>
              <a:rPr lang="ru-RU" b="1" i="1" dirty="0"/>
              <a:t>.</a:t>
            </a:r>
          </a:p>
          <a:p>
            <a:endParaRPr lang="ru-RU" sz="300" b="1" i="1" dirty="0"/>
          </a:p>
          <a:p>
            <a:endParaRPr lang="en-US" sz="300" b="1" i="1" dirty="0"/>
          </a:p>
          <a:p>
            <a:r>
              <a:rPr lang="en-US" b="1" i="1" dirty="0"/>
              <a:t> </a:t>
            </a:r>
            <a:r>
              <a:rPr lang="uk-UA" b="1" i="1" dirty="0"/>
              <a:t>           </a:t>
            </a:r>
            <a:r>
              <a:rPr lang="en-US" b="1" i="1" dirty="0"/>
              <a:t>High quality</a:t>
            </a:r>
            <a:endParaRPr lang="uk-UA" b="1" i="1" dirty="0"/>
          </a:p>
          <a:p>
            <a:endParaRPr lang="uk-UA" sz="500" b="1" i="1" dirty="0"/>
          </a:p>
          <a:p>
            <a:endParaRPr lang="uk-UA" sz="300" b="1" i="1" dirty="0"/>
          </a:p>
          <a:p>
            <a:r>
              <a:rPr lang="uk-UA" b="1" i="1" dirty="0"/>
              <a:t>             </a:t>
            </a:r>
            <a:r>
              <a:rPr lang="en-US" b="1" i="1" dirty="0"/>
              <a:t>Low costs</a:t>
            </a:r>
            <a:endParaRPr lang="uk-UA" b="1" i="1" dirty="0"/>
          </a:p>
          <a:p>
            <a:endParaRPr lang="uk-UA" sz="300" b="1" i="1" dirty="0"/>
          </a:p>
          <a:p>
            <a:r>
              <a:rPr lang="uk-UA" b="1" i="1" dirty="0"/>
              <a:t>              </a:t>
            </a:r>
            <a:r>
              <a:rPr lang="en-US" b="1" i="1" dirty="0"/>
              <a:t>Trade preferences</a:t>
            </a:r>
            <a:endParaRPr lang="uk-UA" b="1" i="1" dirty="0"/>
          </a:p>
          <a:p>
            <a:endParaRPr lang="uk-UA" sz="300" b="1" i="1" dirty="0"/>
          </a:p>
          <a:p>
            <a:endParaRPr lang="ru-RU" sz="300" b="1" i="1" dirty="0"/>
          </a:p>
          <a:p>
            <a:endParaRPr lang="en-US" sz="300" b="1" i="1" dirty="0"/>
          </a:p>
          <a:p>
            <a:r>
              <a:rPr lang="uk-UA" b="1" i="1" dirty="0"/>
              <a:t>                </a:t>
            </a:r>
            <a:r>
              <a:rPr lang="en-US" b="1" i="1" dirty="0"/>
              <a:t>Variety of assortment</a:t>
            </a:r>
            <a:endParaRPr lang="uk-UA" dirty="0"/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3852364044"/>
              </p:ext>
            </p:extLst>
          </p:nvPr>
        </p:nvGraphicFramePr>
        <p:xfrm>
          <a:off x="7820030" y="4189592"/>
          <a:ext cx="4202210" cy="2536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605183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594FC8B-8CD2-407F-94F1-9C71F5AEC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BABC971-8D40-4A4F-AC60-28B917278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B9C04DC5-313B-4FE4-B868-5672A3764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91AE23E-90C9-4963-96E2-8DADBFC3B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5F93E90-4379-4AAC-B021-E5FA6D974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329FDD08-42D8-4AFF-90E5-5DAA5BC4C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9740555-75D1-BD5D-7865-41425C27E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3607" y="1516343"/>
            <a:ext cx="5222325" cy="332958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90000"/>
              </a:lnSpc>
            </a:pPr>
            <a:br>
              <a:rPr lang="en-US" sz="1800" dirty="0">
                <a:effectLst/>
              </a:rPr>
            </a:br>
            <a:br>
              <a:rPr lang="en-US" sz="1800" dirty="0">
                <a:effectLst/>
              </a:rPr>
            </a:br>
            <a:br>
              <a:rPr lang="en-US" sz="3600" b="1" dirty="0">
                <a:effectLst/>
              </a:rPr>
            </a:br>
            <a:r>
              <a:rPr lang="en-US" sz="3600" b="1" dirty="0"/>
              <a:t>Thank you for the opportunity to present. </a:t>
            </a:r>
            <a:br>
              <a:rPr lang="en-US" sz="3600" b="1" dirty="0"/>
            </a:br>
            <a:br>
              <a:rPr lang="en-US" sz="3600" b="1" dirty="0"/>
            </a:br>
            <a:r>
              <a:rPr lang="en-US" sz="3600" b="1" dirty="0"/>
              <a:t>Contact our company. </a:t>
            </a:r>
            <a:br>
              <a:rPr lang="en-US" sz="1800" dirty="0"/>
            </a:br>
            <a:br>
              <a:rPr lang="en-US" sz="1800" u="none" strike="noStrike" baseline="0" dirty="0"/>
            </a:br>
            <a:endParaRPr lang="en-US" sz="18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FD235D7-E555-468D-A368-E23596CCE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57780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8">
            <a:extLst>
              <a:ext uri="{FF2B5EF4-FFF2-40B4-BE49-F238E27FC236}">
                <a16:creationId xmlns:a16="http://schemas.microsoft.com/office/drawing/2014/main" id="{AA0BB620-0E1B-444E-B4DA-620EC18FC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5692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5">
            <a:extLst>
              <a:ext uri="{FF2B5EF4-FFF2-40B4-BE49-F238E27FC236}">
                <a16:creationId xmlns:a16="http://schemas.microsoft.com/office/drawing/2014/main" id="{2429450D-EE6E-4527-982F-934CA86EE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38060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pic>
        <p:nvPicPr>
          <p:cNvPr id="3" name="Zástupný obsah 4" descr="Obsah obrázku text, logo, Písmo, Obchodní značka&#10;&#10;Popis byl vytvořen automaticky">
            <a:extLst>
              <a:ext uri="{FF2B5EF4-FFF2-40B4-BE49-F238E27FC236}">
                <a16:creationId xmlns:a16="http://schemas.microsoft.com/office/drawing/2014/main" id="{B5009880-9D9A-324D-5FA3-A56C6AA84BB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64" y="1823294"/>
            <a:ext cx="3211409" cy="321140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345665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5B16A0-25AB-1778-4D62-873CAA945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6649" y="629266"/>
            <a:ext cx="5343203" cy="1641986"/>
          </a:xfrm>
        </p:spPr>
        <p:txBody>
          <a:bodyPr>
            <a:normAutofit/>
          </a:bodyPr>
          <a:lstStyle/>
          <a:p>
            <a:pPr algn="ctr"/>
            <a:br>
              <a:rPr lang="cs-CZ" b="1" dirty="0"/>
            </a:br>
            <a:r>
              <a:rPr lang="cs-CZ" b="1" dirty="0" err="1"/>
              <a:t>Contacts</a:t>
            </a:r>
            <a:r>
              <a:rPr lang="cs-CZ" b="1" dirty="0"/>
              <a:t>:</a:t>
            </a:r>
          </a:p>
        </p:txBody>
      </p:sp>
      <p:sp>
        <p:nvSpPr>
          <p:cNvPr id="12" name="Zástupný obsah 2">
            <a:extLst>
              <a:ext uri="{FF2B5EF4-FFF2-40B4-BE49-F238E27FC236}">
                <a16:creationId xmlns:a16="http://schemas.microsoft.com/office/drawing/2014/main" id="{DFE6EB1D-7D16-9B53-421F-B6A0BC0F1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649" y="2438400"/>
            <a:ext cx="5343203" cy="380999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14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Residence:</a:t>
            </a:r>
            <a:br>
              <a:rPr lang="cs-CZ" sz="14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4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PTM Invest holding a.s.	  			</a:t>
            </a:r>
            <a:br>
              <a:rPr lang="cs-CZ" sz="14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4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 Stodolou 144</a:t>
            </a:r>
            <a:br>
              <a:rPr lang="cs-CZ" sz="14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4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25101 Praha – Modletice </a:t>
            </a:r>
            <a:br>
              <a:rPr lang="cs-CZ" sz="14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4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Česká republika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14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endParaRPr lang="cs-CZ" sz="14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cs-CZ" sz="1400" b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Office</a:t>
            </a:r>
            <a:r>
              <a:rPr lang="cs-CZ" sz="14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cs-CZ" sz="14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4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Drtinova 221/10</a:t>
            </a:r>
            <a:br>
              <a:rPr lang="cs-CZ" sz="14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4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503 11 Hradec Králové</a:t>
            </a:r>
            <a:br>
              <a:rPr lang="cs-CZ" sz="14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4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Česká republika   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14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cs-CZ" sz="14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cs-CZ" sz="14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CEO: +420 776 271 800; </a:t>
            </a:r>
            <a:r>
              <a:rPr lang="cs-CZ" sz="14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miroslav.panacek@ptmas.cz</a:t>
            </a:r>
            <a:endParaRPr lang="cs-CZ" sz="1400" dirty="0"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cs-CZ" sz="1400" dirty="0" err="1">
                <a:latin typeface="Tahoma" panose="020B0604030504040204" pitchFamily="34" charset="0"/>
                <a:cs typeface="Times New Roman" panose="02020603050405020304" pitchFamily="18" charset="0"/>
              </a:rPr>
              <a:t>Executive</a:t>
            </a:r>
            <a:r>
              <a:rPr lang="cs-CZ" sz="1400" dirty="0">
                <a:latin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latin typeface="Tahoma" panose="020B0604030504040204" pitchFamily="34" charset="0"/>
                <a:cs typeface="Times New Roman" panose="02020603050405020304" pitchFamily="18" charset="0"/>
              </a:rPr>
              <a:t>assistant</a:t>
            </a:r>
            <a:r>
              <a:rPr lang="cs-CZ" sz="1400" dirty="0">
                <a:latin typeface="Tahoma" panose="020B0604030504040204" pitchFamily="34" charset="0"/>
                <a:cs typeface="Times New Roman" panose="02020603050405020304" pitchFamily="18" charset="0"/>
              </a:rPr>
              <a:t>: +420 778 744 581; </a:t>
            </a:r>
            <a:r>
              <a:rPr lang="cs-CZ" sz="1400" dirty="0">
                <a:latin typeface="Tahoma" panose="020B0604030504040204" pitchFamily="34" charset="0"/>
                <a:cs typeface="Times New Roman" panose="02020603050405020304" pitchFamily="18" charset="0"/>
                <a:hlinkClick r:id="rId3"/>
              </a:rPr>
              <a:t>info@ptmas.cz</a:t>
            </a:r>
            <a:r>
              <a:rPr lang="cs-CZ" sz="1400" dirty="0">
                <a:latin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cs-CZ" sz="14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www.ptmas.cz</a:t>
            </a:r>
            <a:endParaRPr lang="cs-CZ" sz="14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Pero umístěné nad řádkem podpisu">
            <a:extLst>
              <a:ext uri="{FF2B5EF4-FFF2-40B4-BE49-F238E27FC236}">
                <a16:creationId xmlns:a16="http://schemas.microsoft.com/office/drawing/2014/main" id="{387D8DCD-FA7D-170B-3D01-3D197DF21C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126" r="5367" b="-1"/>
          <a:stretch/>
        </p:blipFill>
        <p:spPr>
          <a:xfrm>
            <a:off x="-1" y="10"/>
            <a:ext cx="4058949" cy="6857990"/>
          </a:xfrm>
          <a:prstGeom prst="rect">
            <a:avLst/>
          </a:prstGeom>
        </p:spPr>
      </p:pic>
      <p:pic>
        <p:nvPicPr>
          <p:cNvPr id="3" name="Obrázek 2" descr="Obsah obrázku text, logo, Písmo, Obchodní značka&#10;&#10;Popis byl vytvořen automaticky">
            <a:extLst>
              <a:ext uri="{FF2B5EF4-FFF2-40B4-BE49-F238E27FC236}">
                <a16:creationId xmlns:a16="http://schemas.microsoft.com/office/drawing/2014/main" id="{0CB1CD6C-9ED4-6D90-4391-7011F684FA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6264" y="5131706"/>
            <a:ext cx="1306417" cy="130641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594883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m-agroholding.com.ua/temp/articles/foto_42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563" y="1572103"/>
            <a:ext cx="2679861" cy="200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88000" y="828000"/>
            <a:ext cx="11734240" cy="0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s://sm-agroholding.com.ua/temp/articles/foto_42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955" y="3854648"/>
            <a:ext cx="3794486" cy="266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m-agroholding.com.ua/temp/articles/foto_42_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634" y="1337647"/>
            <a:ext cx="3921204" cy="253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bject 73"/>
          <p:cNvSpPr/>
          <p:nvPr/>
        </p:nvSpPr>
        <p:spPr>
          <a:xfrm>
            <a:off x="3862510" y="1266891"/>
            <a:ext cx="315745" cy="3687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862"/>
          </a:p>
        </p:txBody>
      </p:sp>
      <p:sp>
        <p:nvSpPr>
          <p:cNvPr id="15" name="object 73"/>
          <p:cNvSpPr/>
          <p:nvPr/>
        </p:nvSpPr>
        <p:spPr>
          <a:xfrm>
            <a:off x="3870955" y="1572103"/>
            <a:ext cx="315745" cy="3687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862"/>
          </a:p>
        </p:txBody>
      </p:sp>
      <p:sp>
        <p:nvSpPr>
          <p:cNvPr id="16" name="object 73"/>
          <p:cNvSpPr/>
          <p:nvPr/>
        </p:nvSpPr>
        <p:spPr>
          <a:xfrm>
            <a:off x="3846467" y="2521762"/>
            <a:ext cx="315745" cy="3687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862"/>
          </a:p>
        </p:txBody>
      </p:sp>
      <p:sp>
        <p:nvSpPr>
          <p:cNvPr id="17" name="object 73"/>
          <p:cNvSpPr/>
          <p:nvPr/>
        </p:nvSpPr>
        <p:spPr>
          <a:xfrm>
            <a:off x="3862510" y="2167546"/>
            <a:ext cx="315745" cy="3687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862"/>
          </a:p>
        </p:txBody>
      </p:sp>
      <p:sp>
        <p:nvSpPr>
          <p:cNvPr id="18" name="object 73"/>
          <p:cNvSpPr/>
          <p:nvPr/>
        </p:nvSpPr>
        <p:spPr>
          <a:xfrm>
            <a:off x="3846468" y="1880521"/>
            <a:ext cx="315745" cy="3687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862"/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1539395642"/>
              </p:ext>
            </p:extLst>
          </p:nvPr>
        </p:nvGraphicFramePr>
        <p:xfrm>
          <a:off x="1051925" y="3799676"/>
          <a:ext cx="2796192" cy="2910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23" name="Straight Arrow Connector 6">
            <a:extLst>
              <a:ext uri="{FF2B5EF4-FFF2-40B4-BE49-F238E27FC236}">
                <a16:creationId xmlns:a16="http://schemas.microsoft.com/office/drawing/2014/main" id="{890ED265-623A-410F-9BA6-57763A20C254}"/>
              </a:ext>
            </a:extLst>
          </p:cNvPr>
          <p:cNvCxnSpPr>
            <a:cxnSpLocks/>
          </p:cNvCxnSpPr>
          <p:nvPr/>
        </p:nvCxnSpPr>
        <p:spPr bwMode="auto">
          <a:xfrm>
            <a:off x="1998712" y="4717931"/>
            <a:ext cx="0" cy="864722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12">
            <a:extLst>
              <a:ext uri="{FF2B5EF4-FFF2-40B4-BE49-F238E27FC236}">
                <a16:creationId xmlns:a16="http://schemas.microsoft.com/office/drawing/2014/main" id="{238BAC5D-B093-45B1-9473-AF1596A043A5}"/>
              </a:ext>
            </a:extLst>
          </p:cNvPr>
          <p:cNvSpPr txBox="1"/>
          <p:nvPr/>
        </p:nvSpPr>
        <p:spPr>
          <a:xfrm>
            <a:off x="1836695" y="4764326"/>
            <a:ext cx="2167644" cy="33855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180340">
              <a:spcAft>
                <a:spcPts val="0"/>
              </a:spcAft>
            </a:pPr>
            <a:r>
              <a:rPr lang="ru-RU" sz="1600" kern="0" dirty="0">
                <a:solidFill>
                  <a:sysClr val="windowText" lastClr="000000"/>
                </a:solidFill>
                <a:latin typeface="Calibri" panose="020F0502020204030204"/>
              </a:rPr>
              <a:t> </a:t>
            </a:r>
            <a:r>
              <a:rPr lang="ru-RU" sz="1200" kern="0" dirty="0">
                <a:solidFill>
                  <a:srgbClr val="FF0000"/>
                </a:solidFill>
                <a:latin typeface="Calibri" panose="020F0502020204030204"/>
              </a:rPr>
              <a:t>- </a:t>
            </a:r>
            <a:r>
              <a:rPr lang="uk-UA" sz="1200" kern="0" dirty="0">
                <a:solidFill>
                  <a:srgbClr val="FF0000"/>
                </a:solidFill>
              </a:rPr>
              <a:t>121 </a:t>
            </a:r>
            <a:r>
              <a:rPr lang="en-US" sz="1200" kern="0" dirty="0">
                <a:solidFill>
                  <a:srgbClr val="FF0000"/>
                </a:solidFill>
              </a:rPr>
              <a:t>$</a:t>
            </a:r>
            <a:r>
              <a:rPr lang="ru-RU" sz="1200" kern="0" dirty="0">
                <a:solidFill>
                  <a:srgbClr val="FF0000"/>
                </a:solidFill>
              </a:rPr>
              <a:t>/1000 </a:t>
            </a:r>
            <a:r>
              <a:rPr lang="en-US" sz="1200" kern="0" dirty="0">
                <a:solidFill>
                  <a:srgbClr val="FF0000"/>
                </a:solidFill>
              </a:rPr>
              <a:t>kg</a:t>
            </a:r>
            <a:endParaRPr lang="ru-RU" sz="1200" kern="0" dirty="0">
              <a:solidFill>
                <a:srgbClr val="FF0000"/>
              </a:solidFill>
            </a:endParaRPr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2888413084"/>
              </p:ext>
            </p:extLst>
          </p:nvPr>
        </p:nvGraphicFramePr>
        <p:xfrm>
          <a:off x="7495674" y="4061738"/>
          <a:ext cx="4696326" cy="2924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3709425" y="971362"/>
            <a:ext cx="531770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Cooperation with us has a number of advantages</a:t>
            </a:r>
            <a:endParaRPr lang="en-US" b="1" i="0" dirty="0"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r>
              <a:rPr lang="en-US" b="1" i="1" dirty="0"/>
              <a:t> </a:t>
            </a:r>
            <a:r>
              <a:rPr lang="uk-UA" b="1" i="1" dirty="0"/>
              <a:t>          </a:t>
            </a:r>
            <a:r>
              <a:rPr lang="en-US" b="1" i="1" dirty="0"/>
              <a:t>Geographical location</a:t>
            </a:r>
            <a:r>
              <a:rPr lang="ru-RU" b="1" i="1" dirty="0"/>
              <a:t>.</a:t>
            </a:r>
          </a:p>
          <a:p>
            <a:endParaRPr lang="en-US" sz="300" b="1" i="1" dirty="0"/>
          </a:p>
          <a:p>
            <a:r>
              <a:rPr lang="en-US" b="1" i="1" dirty="0"/>
              <a:t> </a:t>
            </a:r>
            <a:r>
              <a:rPr lang="uk-UA" b="1" i="1" dirty="0"/>
              <a:t>          </a:t>
            </a:r>
            <a:r>
              <a:rPr lang="en-US" b="1" i="1" dirty="0"/>
              <a:t>High quality</a:t>
            </a:r>
            <a:endParaRPr lang="uk-UA" b="1" i="1" dirty="0"/>
          </a:p>
          <a:p>
            <a:endParaRPr lang="uk-UA" sz="300" b="1" i="1" dirty="0"/>
          </a:p>
          <a:p>
            <a:r>
              <a:rPr lang="uk-UA" b="1" i="1" dirty="0"/>
              <a:t>          </a:t>
            </a:r>
            <a:r>
              <a:rPr lang="en-US" b="1" i="1" dirty="0"/>
              <a:t>Low costs</a:t>
            </a:r>
            <a:endParaRPr lang="en-US" sz="300" b="1" i="1" dirty="0"/>
          </a:p>
          <a:p>
            <a:r>
              <a:rPr lang="uk-UA" b="1" i="1" dirty="0"/>
              <a:t>          </a:t>
            </a:r>
            <a:r>
              <a:rPr lang="en-US" b="1" i="1" dirty="0"/>
              <a:t>Trade preferences</a:t>
            </a:r>
            <a:endParaRPr lang="ru-RU" b="1" i="1" dirty="0"/>
          </a:p>
          <a:p>
            <a:endParaRPr lang="en-US" sz="300" b="1" i="1" dirty="0"/>
          </a:p>
          <a:p>
            <a:r>
              <a:rPr lang="uk-UA" b="1" i="1" dirty="0"/>
              <a:t>          </a:t>
            </a:r>
            <a:r>
              <a:rPr lang="en-US" b="1" i="1" dirty="0"/>
              <a:t>Variety of assortment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1223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288000" y="828000"/>
            <a:ext cx="11734240" cy="0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object 73"/>
          <p:cNvSpPr/>
          <p:nvPr/>
        </p:nvSpPr>
        <p:spPr>
          <a:xfrm>
            <a:off x="4156317" y="1340514"/>
            <a:ext cx="315745" cy="368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862"/>
          </a:p>
        </p:txBody>
      </p:sp>
      <p:sp>
        <p:nvSpPr>
          <p:cNvPr id="15" name="object 73"/>
          <p:cNvSpPr/>
          <p:nvPr/>
        </p:nvSpPr>
        <p:spPr>
          <a:xfrm>
            <a:off x="4249789" y="1649940"/>
            <a:ext cx="315745" cy="368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862"/>
          </a:p>
        </p:txBody>
      </p:sp>
      <p:sp>
        <p:nvSpPr>
          <p:cNvPr id="16" name="object 73"/>
          <p:cNvSpPr/>
          <p:nvPr/>
        </p:nvSpPr>
        <p:spPr>
          <a:xfrm>
            <a:off x="4472062" y="2670750"/>
            <a:ext cx="315745" cy="368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862"/>
          </a:p>
        </p:txBody>
      </p:sp>
      <p:sp>
        <p:nvSpPr>
          <p:cNvPr id="17" name="object 73"/>
          <p:cNvSpPr/>
          <p:nvPr/>
        </p:nvSpPr>
        <p:spPr>
          <a:xfrm>
            <a:off x="4401241" y="2315705"/>
            <a:ext cx="315745" cy="368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862"/>
          </a:p>
        </p:txBody>
      </p:sp>
      <p:sp>
        <p:nvSpPr>
          <p:cNvPr id="18" name="object 73"/>
          <p:cNvSpPr/>
          <p:nvPr/>
        </p:nvSpPr>
        <p:spPr>
          <a:xfrm>
            <a:off x="4348589" y="1977123"/>
            <a:ext cx="315745" cy="368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862"/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3734459179"/>
              </p:ext>
            </p:extLst>
          </p:nvPr>
        </p:nvGraphicFramePr>
        <p:xfrm>
          <a:off x="988213" y="3259879"/>
          <a:ext cx="2943648" cy="2627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3" name="Straight Arrow Connector 6">
            <a:extLst>
              <a:ext uri="{FF2B5EF4-FFF2-40B4-BE49-F238E27FC236}">
                <a16:creationId xmlns:a16="http://schemas.microsoft.com/office/drawing/2014/main" id="{890ED265-623A-410F-9BA6-57763A20C254}"/>
              </a:ext>
            </a:extLst>
          </p:cNvPr>
          <p:cNvCxnSpPr>
            <a:cxnSpLocks/>
          </p:cNvCxnSpPr>
          <p:nvPr/>
        </p:nvCxnSpPr>
        <p:spPr bwMode="auto">
          <a:xfrm>
            <a:off x="1843074" y="4018891"/>
            <a:ext cx="0" cy="412304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12">
            <a:extLst>
              <a:ext uri="{FF2B5EF4-FFF2-40B4-BE49-F238E27FC236}">
                <a16:creationId xmlns:a16="http://schemas.microsoft.com/office/drawing/2014/main" id="{238BAC5D-B093-45B1-9473-AF1596A043A5}"/>
              </a:ext>
            </a:extLst>
          </p:cNvPr>
          <p:cNvSpPr txBox="1"/>
          <p:nvPr/>
        </p:nvSpPr>
        <p:spPr>
          <a:xfrm>
            <a:off x="1570258" y="4018891"/>
            <a:ext cx="2167644" cy="33855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180340">
              <a:spcAft>
                <a:spcPts val="0"/>
              </a:spcAft>
            </a:pPr>
            <a:r>
              <a:rPr lang="ru-RU" sz="1600" kern="0" dirty="0">
                <a:solidFill>
                  <a:sysClr val="windowText" lastClr="000000"/>
                </a:solidFill>
                <a:latin typeface="Calibri" panose="020F0502020204030204"/>
              </a:rPr>
              <a:t> </a:t>
            </a:r>
            <a:r>
              <a:rPr lang="ru-RU" sz="1200" kern="0" dirty="0">
                <a:solidFill>
                  <a:srgbClr val="FF0000"/>
                </a:solidFill>
                <a:latin typeface="Calibri" panose="020F0502020204030204"/>
              </a:rPr>
              <a:t>- </a:t>
            </a:r>
            <a:r>
              <a:rPr lang="uk-UA" sz="1200" kern="0" dirty="0">
                <a:solidFill>
                  <a:srgbClr val="FF0000"/>
                </a:solidFill>
              </a:rPr>
              <a:t>155 </a:t>
            </a:r>
            <a:r>
              <a:rPr lang="en-US" sz="1200" kern="0" dirty="0">
                <a:solidFill>
                  <a:srgbClr val="FF0000"/>
                </a:solidFill>
              </a:rPr>
              <a:t>$</a:t>
            </a:r>
            <a:r>
              <a:rPr lang="ru-RU" sz="1200" kern="0" dirty="0">
                <a:solidFill>
                  <a:srgbClr val="FF0000"/>
                </a:solidFill>
              </a:rPr>
              <a:t>/1000 </a:t>
            </a:r>
            <a:r>
              <a:rPr lang="en-US" sz="1200" kern="0" dirty="0">
                <a:solidFill>
                  <a:srgbClr val="FF0000"/>
                </a:solidFill>
              </a:rPr>
              <a:t>kg</a:t>
            </a:r>
            <a:endParaRPr lang="ru-RU" sz="1200" kern="0" dirty="0">
              <a:solidFill>
                <a:srgbClr val="FF0000"/>
              </a:solidFill>
            </a:endParaRPr>
          </a:p>
        </p:txBody>
      </p:sp>
      <p:pic>
        <p:nvPicPr>
          <p:cNvPr id="5" name="Picture 2" descr="Продовольча II та III клас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653" y="1400650"/>
            <a:ext cx="3794231" cy="2496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s://sm-agroholding.com.ua/temp/articles/foto_9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213" y="1340514"/>
            <a:ext cx="3074632" cy="172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m-agroholding.com.ua/temp/articles/foto_9_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686" y="3259879"/>
            <a:ext cx="3889032" cy="226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988213" y="5839449"/>
            <a:ext cx="72304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The experience and professionalism of our specialists allow the company to constantly expand the geography of purchases and sales. We are always open to constructive suggestions</a:t>
            </a:r>
            <a:r>
              <a:rPr lang="en-US" sz="1600" dirty="0"/>
              <a:t>.</a:t>
            </a:r>
            <a:endParaRPr lang="uk-UA" sz="1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1215894710"/>
              </p:ext>
            </p:extLst>
          </p:nvPr>
        </p:nvGraphicFramePr>
        <p:xfrm>
          <a:off x="7495674" y="4061738"/>
          <a:ext cx="4696326" cy="2924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4002320" y="992907"/>
            <a:ext cx="5317705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Cooperation with us has a number of advantages</a:t>
            </a:r>
            <a:endParaRPr lang="en-US" b="1" i="0" dirty="0"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r>
              <a:rPr lang="en-US" b="1" i="1" dirty="0"/>
              <a:t> </a:t>
            </a:r>
            <a:r>
              <a:rPr lang="uk-UA" b="1" i="1" dirty="0"/>
              <a:t>        </a:t>
            </a:r>
            <a:r>
              <a:rPr lang="en-US" b="1" i="1" dirty="0"/>
              <a:t>Geographical location</a:t>
            </a:r>
            <a:r>
              <a:rPr lang="ru-RU" b="1" i="1" dirty="0"/>
              <a:t>.</a:t>
            </a:r>
          </a:p>
          <a:p>
            <a:endParaRPr lang="ru-RU" sz="300" b="1" i="1" dirty="0"/>
          </a:p>
          <a:p>
            <a:endParaRPr lang="en-US" sz="300" b="1" i="1" dirty="0"/>
          </a:p>
          <a:p>
            <a:r>
              <a:rPr lang="en-US" b="1" i="1" dirty="0"/>
              <a:t> </a:t>
            </a:r>
            <a:r>
              <a:rPr lang="uk-UA" b="1" i="1" dirty="0"/>
              <a:t>           </a:t>
            </a:r>
            <a:r>
              <a:rPr lang="en-US" b="1" i="1" dirty="0"/>
              <a:t>High quality</a:t>
            </a:r>
            <a:endParaRPr lang="uk-UA" b="1" i="1" dirty="0"/>
          </a:p>
          <a:p>
            <a:endParaRPr lang="uk-UA" sz="500" b="1" i="1" dirty="0"/>
          </a:p>
          <a:p>
            <a:endParaRPr lang="uk-UA" sz="300" b="1" i="1" dirty="0"/>
          </a:p>
          <a:p>
            <a:r>
              <a:rPr lang="uk-UA" b="1" i="1" dirty="0"/>
              <a:t>             </a:t>
            </a:r>
            <a:r>
              <a:rPr lang="en-US" b="1" i="1" dirty="0"/>
              <a:t>Low costs</a:t>
            </a:r>
            <a:endParaRPr lang="uk-UA" b="1" i="1" dirty="0"/>
          </a:p>
          <a:p>
            <a:endParaRPr lang="uk-UA" sz="300" b="1" i="1" dirty="0"/>
          </a:p>
          <a:p>
            <a:r>
              <a:rPr lang="uk-UA" b="1" i="1" dirty="0"/>
              <a:t>              </a:t>
            </a:r>
            <a:r>
              <a:rPr lang="en-US" b="1" i="1" dirty="0"/>
              <a:t>Trade preferences</a:t>
            </a:r>
            <a:endParaRPr lang="uk-UA" b="1" i="1" dirty="0"/>
          </a:p>
          <a:p>
            <a:endParaRPr lang="uk-UA" sz="300" b="1" i="1" dirty="0"/>
          </a:p>
          <a:p>
            <a:endParaRPr lang="ru-RU" sz="300" b="1" i="1" dirty="0"/>
          </a:p>
          <a:p>
            <a:endParaRPr lang="en-US" sz="300" b="1" i="1" dirty="0"/>
          </a:p>
          <a:p>
            <a:r>
              <a:rPr lang="uk-UA" b="1" i="1" dirty="0"/>
              <a:t>                </a:t>
            </a:r>
            <a:r>
              <a:rPr lang="en-US" b="1" i="1" dirty="0"/>
              <a:t>Variety of assortment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70541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288000" y="828000"/>
            <a:ext cx="11734240" cy="0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object 73"/>
          <p:cNvSpPr/>
          <p:nvPr/>
        </p:nvSpPr>
        <p:spPr>
          <a:xfrm>
            <a:off x="4156317" y="1340514"/>
            <a:ext cx="315745" cy="368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862"/>
          </a:p>
        </p:txBody>
      </p:sp>
      <p:sp>
        <p:nvSpPr>
          <p:cNvPr id="15" name="object 73"/>
          <p:cNvSpPr/>
          <p:nvPr/>
        </p:nvSpPr>
        <p:spPr>
          <a:xfrm>
            <a:off x="4249789" y="1649940"/>
            <a:ext cx="315745" cy="368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862"/>
          </a:p>
        </p:txBody>
      </p:sp>
      <p:sp>
        <p:nvSpPr>
          <p:cNvPr id="16" name="object 73"/>
          <p:cNvSpPr/>
          <p:nvPr/>
        </p:nvSpPr>
        <p:spPr>
          <a:xfrm>
            <a:off x="4472062" y="2670750"/>
            <a:ext cx="315745" cy="368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862"/>
          </a:p>
        </p:txBody>
      </p:sp>
      <p:sp>
        <p:nvSpPr>
          <p:cNvPr id="17" name="object 73"/>
          <p:cNvSpPr/>
          <p:nvPr/>
        </p:nvSpPr>
        <p:spPr>
          <a:xfrm>
            <a:off x="4401241" y="2315705"/>
            <a:ext cx="315745" cy="368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862"/>
          </a:p>
        </p:txBody>
      </p:sp>
      <p:sp>
        <p:nvSpPr>
          <p:cNvPr id="18" name="object 73"/>
          <p:cNvSpPr/>
          <p:nvPr/>
        </p:nvSpPr>
        <p:spPr>
          <a:xfrm>
            <a:off x="4348589" y="1977123"/>
            <a:ext cx="315745" cy="368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862"/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3416924341"/>
              </p:ext>
            </p:extLst>
          </p:nvPr>
        </p:nvGraphicFramePr>
        <p:xfrm>
          <a:off x="933821" y="3429000"/>
          <a:ext cx="3043198" cy="3010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3" name="Straight Arrow Connector 6">
            <a:extLst>
              <a:ext uri="{FF2B5EF4-FFF2-40B4-BE49-F238E27FC236}">
                <a16:creationId xmlns:a16="http://schemas.microsoft.com/office/drawing/2014/main" id="{890ED265-623A-410F-9BA6-57763A20C254}"/>
              </a:ext>
            </a:extLst>
          </p:cNvPr>
          <p:cNvCxnSpPr>
            <a:cxnSpLocks/>
          </p:cNvCxnSpPr>
          <p:nvPr/>
        </p:nvCxnSpPr>
        <p:spPr bwMode="auto">
          <a:xfrm>
            <a:off x="1895201" y="4214857"/>
            <a:ext cx="13070" cy="381931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12">
            <a:extLst>
              <a:ext uri="{FF2B5EF4-FFF2-40B4-BE49-F238E27FC236}">
                <a16:creationId xmlns:a16="http://schemas.microsoft.com/office/drawing/2014/main" id="{238BAC5D-B093-45B1-9473-AF1596A043A5}"/>
              </a:ext>
            </a:extLst>
          </p:cNvPr>
          <p:cNvSpPr txBox="1"/>
          <p:nvPr/>
        </p:nvSpPr>
        <p:spPr>
          <a:xfrm>
            <a:off x="1908271" y="4258233"/>
            <a:ext cx="2167644" cy="33855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180340">
              <a:spcAft>
                <a:spcPts val="0"/>
              </a:spcAft>
            </a:pPr>
            <a:r>
              <a:rPr lang="ru-RU" sz="1600" kern="0" dirty="0">
                <a:solidFill>
                  <a:sysClr val="windowText" lastClr="000000"/>
                </a:solidFill>
                <a:latin typeface="Calibri" panose="020F0502020204030204"/>
              </a:rPr>
              <a:t> </a:t>
            </a:r>
            <a:r>
              <a:rPr lang="ru-RU" sz="1200" kern="0" dirty="0">
                <a:solidFill>
                  <a:srgbClr val="FF0000"/>
                </a:solidFill>
                <a:latin typeface="Calibri" panose="020F0502020204030204"/>
              </a:rPr>
              <a:t>- </a:t>
            </a:r>
            <a:r>
              <a:rPr lang="uk-UA" sz="1200" kern="0" dirty="0">
                <a:solidFill>
                  <a:srgbClr val="FF0000"/>
                </a:solidFill>
              </a:rPr>
              <a:t>61 </a:t>
            </a:r>
            <a:r>
              <a:rPr lang="en-US" sz="1200" kern="0" dirty="0">
                <a:solidFill>
                  <a:srgbClr val="FF0000"/>
                </a:solidFill>
              </a:rPr>
              <a:t>$</a:t>
            </a:r>
            <a:r>
              <a:rPr lang="ru-RU" sz="1200" kern="0" dirty="0">
                <a:solidFill>
                  <a:srgbClr val="FF0000"/>
                </a:solidFill>
              </a:rPr>
              <a:t>/1000 </a:t>
            </a:r>
            <a:r>
              <a:rPr lang="en-US" sz="1200" kern="0" dirty="0">
                <a:solidFill>
                  <a:srgbClr val="FF0000"/>
                </a:solidFill>
              </a:rPr>
              <a:t>kg</a:t>
            </a:r>
            <a:endParaRPr lang="ru-RU" sz="1200" kern="0" dirty="0">
              <a:solidFill>
                <a:srgbClr val="FF0000"/>
              </a:solidFill>
            </a:endParaRPr>
          </a:p>
        </p:txBody>
      </p:sp>
      <p:pic>
        <p:nvPicPr>
          <p:cNvPr id="2050" name="Picture 2" descr="Ячмінь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821" y="1340513"/>
            <a:ext cx="3013812" cy="183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m-agroholding.com.ua/temp/articles/foto_12_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789" y="3568265"/>
            <a:ext cx="3678428" cy="2452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m-agroholding.com.ua/temp/articles/foto_12_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184" y="1476000"/>
            <a:ext cx="3562359" cy="237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Картинки по запросу значек земля\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1180864510"/>
              </p:ext>
            </p:extLst>
          </p:nvPr>
        </p:nvGraphicFramePr>
        <p:xfrm>
          <a:off x="7495674" y="4061738"/>
          <a:ext cx="4696326" cy="2924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4002320" y="992907"/>
            <a:ext cx="5317705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Cooperation with us has a number of advantages</a:t>
            </a:r>
            <a:endParaRPr lang="en-US" b="1" i="0" dirty="0"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r>
              <a:rPr lang="en-US" b="1" i="1" dirty="0"/>
              <a:t> </a:t>
            </a:r>
            <a:r>
              <a:rPr lang="uk-UA" b="1" i="1" dirty="0"/>
              <a:t>        </a:t>
            </a:r>
            <a:r>
              <a:rPr lang="en-US" b="1" i="1" dirty="0"/>
              <a:t>Geographical location</a:t>
            </a:r>
            <a:r>
              <a:rPr lang="ru-RU" b="1" i="1" dirty="0"/>
              <a:t>.</a:t>
            </a:r>
          </a:p>
          <a:p>
            <a:endParaRPr lang="ru-RU" sz="300" b="1" i="1" dirty="0"/>
          </a:p>
          <a:p>
            <a:endParaRPr lang="en-US" sz="300" b="1" i="1" dirty="0"/>
          </a:p>
          <a:p>
            <a:r>
              <a:rPr lang="en-US" b="1" i="1" dirty="0"/>
              <a:t> </a:t>
            </a:r>
            <a:r>
              <a:rPr lang="uk-UA" b="1" i="1" dirty="0"/>
              <a:t>           </a:t>
            </a:r>
            <a:r>
              <a:rPr lang="en-US" b="1" i="1" dirty="0"/>
              <a:t>High quality</a:t>
            </a:r>
            <a:endParaRPr lang="uk-UA" b="1" i="1" dirty="0"/>
          </a:p>
          <a:p>
            <a:endParaRPr lang="uk-UA" sz="500" b="1" i="1" dirty="0"/>
          </a:p>
          <a:p>
            <a:endParaRPr lang="uk-UA" sz="300" b="1" i="1" dirty="0"/>
          </a:p>
          <a:p>
            <a:r>
              <a:rPr lang="uk-UA" b="1" i="1" dirty="0"/>
              <a:t>             </a:t>
            </a:r>
            <a:r>
              <a:rPr lang="en-US" b="1" i="1" dirty="0"/>
              <a:t>Low costs</a:t>
            </a:r>
            <a:endParaRPr lang="uk-UA" b="1" i="1" dirty="0"/>
          </a:p>
          <a:p>
            <a:endParaRPr lang="uk-UA" sz="300" b="1" i="1" dirty="0"/>
          </a:p>
          <a:p>
            <a:r>
              <a:rPr lang="uk-UA" b="1" i="1" dirty="0"/>
              <a:t>              </a:t>
            </a:r>
            <a:r>
              <a:rPr lang="en-US" b="1" i="1" dirty="0"/>
              <a:t>Trade preferences</a:t>
            </a:r>
            <a:endParaRPr lang="uk-UA" b="1" i="1" dirty="0"/>
          </a:p>
          <a:p>
            <a:endParaRPr lang="uk-UA" sz="300" b="1" i="1" dirty="0"/>
          </a:p>
          <a:p>
            <a:endParaRPr lang="ru-RU" sz="300" b="1" i="1" dirty="0"/>
          </a:p>
          <a:p>
            <a:endParaRPr lang="en-US" sz="300" b="1" i="1" dirty="0"/>
          </a:p>
          <a:p>
            <a:r>
              <a:rPr lang="uk-UA" b="1" i="1" dirty="0"/>
              <a:t>                </a:t>
            </a:r>
            <a:r>
              <a:rPr lang="en-US" b="1" i="1" dirty="0"/>
              <a:t>Variety of assortment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42727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288000" y="828000"/>
            <a:ext cx="11734240" cy="0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4391526" y="1107848"/>
            <a:ext cx="7800474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Principles of interaction with suppliers and buyers </a:t>
            </a:r>
            <a:r>
              <a:rPr lang="uk-UA" b="1" dirty="0"/>
              <a:t>:</a:t>
            </a:r>
          </a:p>
          <a:p>
            <a:endParaRPr lang="uk-UA" sz="500" dirty="0"/>
          </a:p>
          <a:p>
            <a:r>
              <a:rPr lang="en-US" dirty="0"/>
              <a:t>         </a:t>
            </a:r>
            <a:r>
              <a:rPr lang="uk-UA" dirty="0"/>
              <a:t> </a:t>
            </a:r>
            <a:r>
              <a:rPr lang="en-US" dirty="0"/>
              <a:t>Striving for common goals</a:t>
            </a:r>
            <a:r>
              <a:rPr lang="uk-UA" dirty="0"/>
              <a:t>.              </a:t>
            </a:r>
          </a:p>
          <a:p>
            <a:r>
              <a:rPr lang="uk-UA" dirty="0"/>
              <a:t> </a:t>
            </a:r>
            <a:r>
              <a:rPr lang="en-US" dirty="0"/>
              <a:t>				        Support and assistance in </a:t>
            </a:r>
          </a:p>
          <a:p>
            <a:r>
              <a:rPr lang="en-US" dirty="0"/>
              <a:t>         Focus on specific results 		development</a:t>
            </a:r>
            <a:r>
              <a:rPr lang="uk-UA" dirty="0"/>
              <a:t>.</a:t>
            </a:r>
          </a:p>
          <a:p>
            <a:endParaRPr lang="uk-UA" sz="300" dirty="0"/>
          </a:p>
          <a:p>
            <a:r>
              <a:rPr lang="en-US" dirty="0"/>
              <a:t>				           Responsibility for your 						           contribution to common </a:t>
            </a:r>
          </a:p>
          <a:p>
            <a:r>
              <a:rPr lang="en-US" dirty="0"/>
              <a:t>          We do more than we stipulate 	           achievements</a:t>
            </a:r>
          </a:p>
          <a:p>
            <a:r>
              <a:rPr lang="uk-UA" dirty="0"/>
              <a:t>         </a:t>
            </a:r>
            <a:r>
              <a:rPr lang="en-US" dirty="0"/>
              <a:t>  in the obligations.</a:t>
            </a:r>
          </a:p>
          <a:p>
            <a:endParaRPr lang="uk-UA" dirty="0"/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83006467"/>
              </p:ext>
            </p:extLst>
          </p:nvPr>
        </p:nvGraphicFramePr>
        <p:xfrm>
          <a:off x="978455" y="3926052"/>
          <a:ext cx="2998563" cy="2835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3" name="Straight Arrow Connector 6">
            <a:extLst>
              <a:ext uri="{FF2B5EF4-FFF2-40B4-BE49-F238E27FC236}">
                <a16:creationId xmlns:a16="http://schemas.microsoft.com/office/drawing/2014/main" id="{890ED265-623A-410F-9BA6-57763A20C254}"/>
              </a:ext>
            </a:extLst>
          </p:cNvPr>
          <p:cNvCxnSpPr>
            <a:cxnSpLocks/>
          </p:cNvCxnSpPr>
          <p:nvPr/>
        </p:nvCxnSpPr>
        <p:spPr bwMode="auto">
          <a:xfrm flipH="1">
            <a:off x="1908272" y="4466099"/>
            <a:ext cx="3656" cy="303727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12">
            <a:extLst>
              <a:ext uri="{FF2B5EF4-FFF2-40B4-BE49-F238E27FC236}">
                <a16:creationId xmlns:a16="http://schemas.microsoft.com/office/drawing/2014/main" id="{238BAC5D-B093-45B1-9473-AF1596A043A5}"/>
              </a:ext>
            </a:extLst>
          </p:cNvPr>
          <p:cNvSpPr txBox="1"/>
          <p:nvPr/>
        </p:nvSpPr>
        <p:spPr>
          <a:xfrm>
            <a:off x="1664367" y="4431271"/>
            <a:ext cx="2167644" cy="33855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180340">
              <a:spcAft>
                <a:spcPts val="0"/>
              </a:spcAft>
            </a:pPr>
            <a:r>
              <a:rPr lang="ru-RU" sz="1600" kern="0" dirty="0">
                <a:solidFill>
                  <a:sysClr val="windowText" lastClr="000000"/>
                </a:solidFill>
                <a:latin typeface="Calibri" panose="020F0502020204030204"/>
              </a:rPr>
              <a:t> </a:t>
            </a:r>
            <a:r>
              <a:rPr lang="ru-RU" sz="1200" kern="0" dirty="0">
                <a:solidFill>
                  <a:srgbClr val="FF0000"/>
                </a:solidFill>
                <a:latin typeface="Calibri" panose="020F0502020204030204"/>
              </a:rPr>
              <a:t>- </a:t>
            </a:r>
            <a:r>
              <a:rPr lang="uk-UA" sz="1200" kern="0" dirty="0">
                <a:solidFill>
                  <a:srgbClr val="FF0000"/>
                </a:solidFill>
              </a:rPr>
              <a:t>63 </a:t>
            </a:r>
            <a:r>
              <a:rPr lang="en-US" sz="1200" kern="0" dirty="0">
                <a:solidFill>
                  <a:srgbClr val="FF0000"/>
                </a:solidFill>
              </a:rPr>
              <a:t>$</a:t>
            </a:r>
            <a:r>
              <a:rPr lang="ru-RU" sz="1200" kern="0" dirty="0">
                <a:solidFill>
                  <a:srgbClr val="FF0000"/>
                </a:solidFill>
              </a:rPr>
              <a:t>/1000 </a:t>
            </a:r>
            <a:r>
              <a:rPr lang="en-US" sz="1200" kern="0" dirty="0">
                <a:solidFill>
                  <a:srgbClr val="FF0000"/>
                </a:solidFill>
              </a:rPr>
              <a:t>kg</a:t>
            </a:r>
            <a:endParaRPr lang="ru-RU" sz="1200" kern="0" dirty="0">
              <a:solidFill>
                <a:srgbClr val="FF0000"/>
              </a:solidFill>
            </a:endParaRPr>
          </a:p>
        </p:txBody>
      </p:sp>
      <p:sp>
        <p:nvSpPr>
          <p:cNvPr id="2" name="AutoShape 2" descr="Картинки по запросу значек земля\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 descr="Кукурудз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456" y="1481533"/>
            <a:ext cx="3064746" cy="208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зёрна кукурузы, жёлтые | Учреждение G+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053" y="4107656"/>
            <a:ext cx="3585039" cy="215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Иконка цели в png без фон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053" y="1396374"/>
            <a:ext cx="647510" cy="64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0" descr="Помощь природе иконка - векторные изображения, Помощь природе иконка  картинки | Deposit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92" name="Picture 20" descr="Помощь – Бесплатные иконки: руки и жесты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180" y="1533153"/>
            <a:ext cx="567884" cy="56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Результат – Бесплатные иконки: файлы и папки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923" y="1969080"/>
            <a:ext cx="588640" cy="58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0" name="Picture 28" descr="Социальная ответственность – Бесплатные иконки: люди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4915" y="2332621"/>
            <a:ext cx="494529" cy="49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2" name="Picture 30" descr="Компьютерные иконки Работа в команде, работа в команде, текст, люди png |  PNGEg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0" r="15261"/>
          <a:stretch/>
        </p:blipFill>
        <p:spPr bwMode="auto">
          <a:xfrm>
            <a:off x="4294671" y="2887900"/>
            <a:ext cx="581892" cy="49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2627467173"/>
              </p:ext>
            </p:extLst>
          </p:nvPr>
        </p:nvGraphicFramePr>
        <p:xfrm>
          <a:off x="7495674" y="4107656"/>
          <a:ext cx="4696326" cy="2924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3787963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288000" y="828000"/>
            <a:ext cx="11734240" cy="0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3168075322"/>
              </p:ext>
            </p:extLst>
          </p:nvPr>
        </p:nvGraphicFramePr>
        <p:xfrm>
          <a:off x="1172095" y="3313652"/>
          <a:ext cx="2627537" cy="3154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3" name="Straight Arrow Connector 6">
            <a:extLst>
              <a:ext uri="{FF2B5EF4-FFF2-40B4-BE49-F238E27FC236}">
                <a16:creationId xmlns:a16="http://schemas.microsoft.com/office/drawing/2014/main" id="{890ED265-623A-410F-9BA6-57763A20C254}"/>
              </a:ext>
            </a:extLst>
          </p:cNvPr>
          <p:cNvCxnSpPr>
            <a:cxnSpLocks/>
          </p:cNvCxnSpPr>
          <p:nvPr/>
        </p:nvCxnSpPr>
        <p:spPr bwMode="auto">
          <a:xfrm>
            <a:off x="1911796" y="3819865"/>
            <a:ext cx="1225" cy="1076988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12">
            <a:extLst>
              <a:ext uri="{FF2B5EF4-FFF2-40B4-BE49-F238E27FC236}">
                <a16:creationId xmlns:a16="http://schemas.microsoft.com/office/drawing/2014/main" id="{238BAC5D-B093-45B1-9473-AF1596A043A5}"/>
              </a:ext>
            </a:extLst>
          </p:cNvPr>
          <p:cNvSpPr txBox="1"/>
          <p:nvPr/>
        </p:nvSpPr>
        <p:spPr>
          <a:xfrm>
            <a:off x="1643446" y="4019804"/>
            <a:ext cx="2167644" cy="33855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180340">
              <a:spcAft>
                <a:spcPts val="0"/>
              </a:spcAft>
            </a:pPr>
            <a:r>
              <a:rPr lang="ru-RU" sz="1600" kern="0" dirty="0">
                <a:solidFill>
                  <a:sysClr val="windowText" lastClr="000000"/>
                </a:solidFill>
                <a:latin typeface="Calibri" panose="020F0502020204030204"/>
              </a:rPr>
              <a:t> </a:t>
            </a:r>
            <a:r>
              <a:rPr lang="ru-RU" sz="1200" kern="0" dirty="0">
                <a:solidFill>
                  <a:srgbClr val="FF0000"/>
                </a:solidFill>
                <a:latin typeface="Calibri" panose="020F0502020204030204"/>
              </a:rPr>
              <a:t>- </a:t>
            </a:r>
            <a:r>
              <a:rPr lang="uk-UA" sz="1200" kern="0" dirty="0">
                <a:solidFill>
                  <a:srgbClr val="FF0000"/>
                </a:solidFill>
              </a:rPr>
              <a:t>177 </a:t>
            </a:r>
            <a:r>
              <a:rPr lang="en-US" sz="1200" kern="0" dirty="0">
                <a:solidFill>
                  <a:srgbClr val="FF0000"/>
                </a:solidFill>
              </a:rPr>
              <a:t>$</a:t>
            </a:r>
            <a:r>
              <a:rPr lang="ru-RU" sz="1200" kern="0" dirty="0">
                <a:solidFill>
                  <a:srgbClr val="FF0000"/>
                </a:solidFill>
              </a:rPr>
              <a:t>/1000 </a:t>
            </a:r>
            <a:r>
              <a:rPr lang="en-US" sz="1200" kern="0" dirty="0">
                <a:solidFill>
                  <a:srgbClr val="FF0000"/>
                </a:solidFill>
              </a:rPr>
              <a:t>liter</a:t>
            </a:r>
            <a:endParaRPr lang="ru-RU" sz="1200" kern="0" dirty="0">
              <a:solidFill>
                <a:srgbClr val="FF0000"/>
              </a:solidFill>
            </a:endParaRPr>
          </a:p>
        </p:txBody>
      </p:sp>
      <p:sp>
        <p:nvSpPr>
          <p:cNvPr id="2" name="AutoShape 2" descr="Картинки по запросу значек земля\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Помощь природе иконка - векторные изображения, Помощь природе иконка  картинки | Deposit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 descr="https://sm-agroholding.com.ua/temp/articles/foto_14_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096" y="1495663"/>
            <a:ext cx="2917374" cy="151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358954" y="2090031"/>
            <a:ext cx="48806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Montserrat"/>
              </a:rPr>
              <a:t>Refined deodorized frozen. Pouring and bottling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83641" y="1012740"/>
            <a:ext cx="78083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Montserrat"/>
              </a:rPr>
              <a:t>Unrefined. Filling (including in Flexi tanks)</a:t>
            </a:r>
          </a:p>
          <a:p>
            <a:pPr algn="just"/>
            <a:r>
              <a:rPr lang="en-US" sz="1600" dirty="0"/>
              <a:t>For today's multicultural possession, we can transform the great and high-oleic dormouse,</a:t>
            </a:r>
            <a:r>
              <a:rPr lang="cs-CZ" sz="1600" dirty="0"/>
              <a:t> </a:t>
            </a:r>
            <a:r>
              <a:rPr lang="en-US" sz="1600" dirty="0"/>
              <a:t>as well as </a:t>
            </a:r>
            <a:r>
              <a:rPr lang="en-US" sz="1600" dirty="0" err="1"/>
              <a:t>rapak</a:t>
            </a:r>
            <a:r>
              <a:rPr lang="en-US" sz="1600" dirty="0"/>
              <a:t>, soybean talon.</a:t>
            </a:r>
            <a:endParaRPr lang="uk-UA" sz="1600" b="1" i="0" dirty="0">
              <a:solidFill>
                <a:schemeClr val="tx1">
                  <a:lumMod val="50000"/>
                </a:schemeClr>
              </a:solidFill>
              <a:effectLst/>
              <a:latin typeface="Montserrat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613545"/>
              </p:ext>
            </p:extLst>
          </p:nvPr>
        </p:nvGraphicFramePr>
        <p:xfrm>
          <a:off x="7628021" y="2706255"/>
          <a:ext cx="4394219" cy="354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6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53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19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0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494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Volume</a:t>
                      </a:r>
                      <a:endParaRPr lang="ru-RU" sz="1300" kern="12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>
                          <a:effectLst/>
                        </a:rPr>
                        <a:t>0,9 </a:t>
                      </a:r>
                      <a:r>
                        <a:rPr lang="en-US" sz="1300" kern="1200" dirty="0">
                          <a:effectLst/>
                        </a:rPr>
                        <a:t>L (828 </a:t>
                      </a:r>
                      <a:r>
                        <a:rPr lang="en-US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</a:t>
                      </a:r>
                      <a:r>
                        <a:rPr lang="ru-RU" sz="1300" kern="1200" dirty="0">
                          <a:effectLst/>
                        </a:rPr>
                        <a:t>).</a:t>
                      </a:r>
                    </a:p>
                    <a:p>
                      <a:endParaRPr lang="ru-RU" sz="13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>
                          <a:effectLst/>
                        </a:rPr>
                        <a:t>1 L (920 </a:t>
                      </a:r>
                      <a:r>
                        <a:rPr lang="en-US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</a:t>
                      </a:r>
                      <a:r>
                        <a:rPr lang="ru-RU" sz="1300" kern="1200" dirty="0">
                          <a:effectLst/>
                        </a:rPr>
                        <a:t>)</a:t>
                      </a:r>
                    </a:p>
                    <a:p>
                      <a:endParaRPr lang="ru-RU" sz="13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>
                          <a:effectLst/>
                        </a:rPr>
                        <a:t>5 L (4 600 </a:t>
                      </a:r>
                      <a:r>
                        <a:rPr lang="en-US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</a:t>
                      </a:r>
                      <a:r>
                        <a:rPr lang="ru-RU" sz="1300" kern="1200" dirty="0">
                          <a:effectLst/>
                        </a:rPr>
                        <a:t>)</a:t>
                      </a:r>
                    </a:p>
                    <a:p>
                      <a:endParaRPr lang="ru-RU" sz="1300" dirty="0"/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Quantity 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30,510 bottles (1 container 40 feet);</a:t>
                      </a:r>
                      <a:br>
                        <a:rPr lang="en-US" sz="1300" dirty="0"/>
                      </a:br>
                      <a:r>
                        <a:rPr lang="en-US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Quantity - 24,000 bottles in a car lot;</a:t>
                      </a:r>
                      <a:br>
                        <a:rPr lang="en-US" sz="1300" dirty="0"/>
                      </a:br>
                      <a:r>
                        <a:rPr lang="en-US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Quantity - 15 bottles in a box;</a:t>
                      </a:r>
                      <a:endParaRPr lang="ru-RU" sz="13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27,000 bottles (1 container);</a:t>
                      </a:r>
                      <a:endParaRPr lang="ru-RU" sz="13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5,712 bottles (1 container)</a:t>
                      </a:r>
                      <a:endParaRPr lang="ru-RU" sz="1300" dirty="0"/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Price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kern="1200" dirty="0">
                          <a:effectLst/>
                        </a:rPr>
                        <a:t>USD – 1,45</a:t>
                      </a:r>
                      <a:endParaRPr lang="ru-RU" sz="13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ru-RU" sz="1300" kern="1200" dirty="0">
                          <a:effectLst/>
                        </a:rPr>
                        <a:t>USD – 1,45</a:t>
                      </a:r>
                      <a:endParaRPr lang="ru-RU" sz="13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ru-RU" sz="1300" kern="1200" dirty="0">
                          <a:effectLst/>
                        </a:rPr>
                        <a:t>USD – 7,15</a:t>
                      </a:r>
                      <a:endParaRPr lang="ru-RU" sz="1300" dirty="0"/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Trademark 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maybe your TM.</a:t>
                      </a:r>
                      <a:endParaRPr lang="ru-RU" sz="13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maybe your TM.</a:t>
                      </a:r>
                      <a:endParaRPr lang="ru-RU" sz="13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maybe your TM.</a:t>
                      </a:r>
                      <a:endParaRPr lang="ru-RU" sz="1300" dirty="0"/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4113562172"/>
              </p:ext>
            </p:extLst>
          </p:nvPr>
        </p:nvGraphicFramePr>
        <p:xfrm>
          <a:off x="3031958" y="3724869"/>
          <a:ext cx="4696326" cy="2924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69411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288000" y="828000"/>
            <a:ext cx="11734240" cy="0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960932" y="3382405"/>
            <a:ext cx="531770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Cooperation with us has a number of advantages</a:t>
            </a:r>
            <a:endParaRPr lang="en-US" b="1" i="0" dirty="0"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r>
              <a:rPr lang="en-US" b="1" i="1" dirty="0"/>
              <a:t> </a:t>
            </a:r>
            <a:r>
              <a:rPr lang="uk-UA" b="1" i="1" dirty="0"/>
              <a:t>          </a:t>
            </a:r>
            <a:r>
              <a:rPr lang="en-US" b="1" i="1" dirty="0"/>
              <a:t>Geographical location</a:t>
            </a:r>
            <a:r>
              <a:rPr lang="ru-RU" b="1" i="1" dirty="0"/>
              <a:t>.</a:t>
            </a:r>
          </a:p>
          <a:p>
            <a:endParaRPr lang="en-US" sz="300" b="1" i="1" dirty="0"/>
          </a:p>
          <a:p>
            <a:r>
              <a:rPr lang="en-US" b="1" i="1" dirty="0"/>
              <a:t> </a:t>
            </a:r>
            <a:r>
              <a:rPr lang="uk-UA" b="1" i="1" dirty="0"/>
              <a:t>          </a:t>
            </a:r>
            <a:r>
              <a:rPr lang="en-US" b="1" i="1" dirty="0"/>
              <a:t>High quality</a:t>
            </a:r>
            <a:endParaRPr lang="uk-UA" b="1" i="1" dirty="0"/>
          </a:p>
          <a:p>
            <a:endParaRPr lang="uk-UA" sz="300" b="1" i="1" dirty="0"/>
          </a:p>
          <a:p>
            <a:r>
              <a:rPr lang="uk-UA" b="1" i="1" dirty="0"/>
              <a:t>          </a:t>
            </a:r>
            <a:r>
              <a:rPr lang="en-US" b="1" i="1" dirty="0"/>
              <a:t>Low costs</a:t>
            </a:r>
            <a:endParaRPr lang="en-US" sz="300" b="1" i="1" dirty="0"/>
          </a:p>
          <a:p>
            <a:r>
              <a:rPr lang="uk-UA" b="1" i="1" dirty="0"/>
              <a:t>          </a:t>
            </a:r>
            <a:r>
              <a:rPr lang="en-US" b="1" i="1" dirty="0"/>
              <a:t>Trade preferences</a:t>
            </a:r>
            <a:endParaRPr lang="ru-RU" b="1" i="1" dirty="0"/>
          </a:p>
          <a:p>
            <a:endParaRPr lang="en-US" sz="300" b="1" i="1" dirty="0"/>
          </a:p>
          <a:p>
            <a:r>
              <a:rPr lang="uk-UA" b="1" i="1" dirty="0"/>
              <a:t>          </a:t>
            </a:r>
            <a:r>
              <a:rPr lang="en-US" b="1" i="1" dirty="0"/>
              <a:t>Variety of assortment</a:t>
            </a:r>
            <a:endParaRPr lang="uk-UA" dirty="0"/>
          </a:p>
        </p:txBody>
      </p:sp>
      <p:sp>
        <p:nvSpPr>
          <p:cNvPr id="14" name="object 73"/>
          <p:cNvSpPr/>
          <p:nvPr/>
        </p:nvSpPr>
        <p:spPr>
          <a:xfrm>
            <a:off x="4203167" y="3954244"/>
            <a:ext cx="394121" cy="3305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862"/>
          </a:p>
        </p:txBody>
      </p:sp>
      <p:sp>
        <p:nvSpPr>
          <p:cNvPr id="15" name="object 73"/>
          <p:cNvSpPr/>
          <p:nvPr/>
        </p:nvSpPr>
        <p:spPr>
          <a:xfrm>
            <a:off x="4203167" y="4250282"/>
            <a:ext cx="394121" cy="3861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862"/>
          </a:p>
        </p:txBody>
      </p:sp>
      <p:sp>
        <p:nvSpPr>
          <p:cNvPr id="16" name="object 73"/>
          <p:cNvSpPr/>
          <p:nvPr/>
        </p:nvSpPr>
        <p:spPr>
          <a:xfrm>
            <a:off x="4178679" y="5199941"/>
            <a:ext cx="394121" cy="3861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862"/>
          </a:p>
        </p:txBody>
      </p:sp>
      <p:sp>
        <p:nvSpPr>
          <p:cNvPr id="17" name="object 73"/>
          <p:cNvSpPr/>
          <p:nvPr/>
        </p:nvSpPr>
        <p:spPr>
          <a:xfrm>
            <a:off x="4194722" y="4845725"/>
            <a:ext cx="394121" cy="3861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862"/>
          </a:p>
        </p:txBody>
      </p:sp>
      <p:sp>
        <p:nvSpPr>
          <p:cNvPr id="18" name="object 73"/>
          <p:cNvSpPr/>
          <p:nvPr/>
        </p:nvSpPr>
        <p:spPr>
          <a:xfrm>
            <a:off x="4178680" y="4558700"/>
            <a:ext cx="394121" cy="3861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862"/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789169517"/>
              </p:ext>
            </p:extLst>
          </p:nvPr>
        </p:nvGraphicFramePr>
        <p:xfrm>
          <a:off x="907056" y="3551580"/>
          <a:ext cx="2960240" cy="3210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3" name="Straight Arrow Connector 6">
            <a:extLst>
              <a:ext uri="{FF2B5EF4-FFF2-40B4-BE49-F238E27FC236}">
                <a16:creationId xmlns:a16="http://schemas.microsoft.com/office/drawing/2014/main" id="{890ED265-623A-410F-9BA6-57763A20C254}"/>
              </a:ext>
            </a:extLst>
          </p:cNvPr>
          <p:cNvCxnSpPr>
            <a:cxnSpLocks/>
          </p:cNvCxnSpPr>
          <p:nvPr/>
        </p:nvCxnSpPr>
        <p:spPr bwMode="auto">
          <a:xfrm>
            <a:off x="1978633" y="4453442"/>
            <a:ext cx="0" cy="939582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12">
            <a:extLst>
              <a:ext uri="{FF2B5EF4-FFF2-40B4-BE49-F238E27FC236}">
                <a16:creationId xmlns:a16="http://schemas.microsoft.com/office/drawing/2014/main" id="{238BAC5D-B093-45B1-9473-AF1596A043A5}"/>
              </a:ext>
            </a:extLst>
          </p:cNvPr>
          <p:cNvSpPr txBox="1"/>
          <p:nvPr/>
        </p:nvSpPr>
        <p:spPr>
          <a:xfrm>
            <a:off x="1884997" y="4751783"/>
            <a:ext cx="2167644" cy="33855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180340">
              <a:spcAft>
                <a:spcPts val="0"/>
              </a:spcAft>
            </a:pPr>
            <a:r>
              <a:rPr lang="ru-RU" sz="1600" kern="0" dirty="0">
                <a:solidFill>
                  <a:sysClr val="windowText" lastClr="000000"/>
                </a:solidFill>
                <a:latin typeface="Calibri" panose="020F0502020204030204"/>
              </a:rPr>
              <a:t> </a:t>
            </a:r>
            <a:r>
              <a:rPr lang="ru-RU" sz="1200" kern="0" dirty="0">
                <a:solidFill>
                  <a:srgbClr val="FF0000"/>
                </a:solidFill>
                <a:latin typeface="Calibri" panose="020F0502020204030204"/>
              </a:rPr>
              <a:t>- </a:t>
            </a:r>
            <a:r>
              <a:rPr lang="uk-UA" sz="1200" kern="0" dirty="0">
                <a:solidFill>
                  <a:srgbClr val="FF0000"/>
                </a:solidFill>
              </a:rPr>
              <a:t>3 </a:t>
            </a:r>
            <a:r>
              <a:rPr lang="en-US" sz="1200" kern="0" dirty="0">
                <a:solidFill>
                  <a:srgbClr val="FF0000"/>
                </a:solidFill>
              </a:rPr>
              <a:t>K$</a:t>
            </a:r>
            <a:r>
              <a:rPr lang="ru-RU" sz="1200" kern="0" dirty="0">
                <a:solidFill>
                  <a:srgbClr val="FF0000"/>
                </a:solidFill>
              </a:rPr>
              <a:t>/1000 </a:t>
            </a:r>
            <a:r>
              <a:rPr lang="en-US" sz="1200" kern="0" dirty="0">
                <a:solidFill>
                  <a:srgbClr val="FF0000"/>
                </a:solidFill>
              </a:rPr>
              <a:t>kg</a:t>
            </a:r>
            <a:endParaRPr lang="ru-RU" sz="1200" kern="0" dirty="0">
              <a:solidFill>
                <a:srgbClr val="FF0000"/>
              </a:solidFill>
            </a:endParaRPr>
          </a:p>
        </p:txBody>
      </p:sp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1085857787"/>
              </p:ext>
            </p:extLst>
          </p:nvPr>
        </p:nvGraphicFramePr>
        <p:xfrm>
          <a:off x="7495674" y="4061738"/>
          <a:ext cx="4696326" cy="2924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Picture 2" descr="Марки Т – 6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56" y="1661020"/>
            <a:ext cx="2700663" cy="149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867296" y="942116"/>
            <a:ext cx="815494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We offer the following range of flour</a:t>
            </a:r>
            <a:endParaRPr lang="uk-UA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rgbClr val="4A4D5D"/>
                </a:solidFill>
                <a:latin typeface="Montserrat"/>
              </a:rPr>
              <a:t>         </a:t>
            </a:r>
            <a:r>
              <a:rPr lang="en-US" b="1" dirty="0">
                <a:solidFill>
                  <a:srgbClr val="4A4D5D"/>
                </a:solidFill>
                <a:latin typeface="Montserrat"/>
              </a:rPr>
              <a:t>flour type</a:t>
            </a:r>
            <a:r>
              <a:rPr lang="ru-RU" b="1" dirty="0">
                <a:solidFill>
                  <a:srgbClr val="4A4D5D"/>
                </a:solidFill>
                <a:latin typeface="Montserrat"/>
              </a:rPr>
              <a:t> Т – 600.</a:t>
            </a:r>
            <a:r>
              <a:rPr lang="ru-RU" dirty="0">
                <a:solidFill>
                  <a:srgbClr val="4A4D5D"/>
                </a:solidFill>
                <a:latin typeface="Montserrat"/>
              </a:rPr>
              <a:t> 	         </a:t>
            </a:r>
            <a:r>
              <a:rPr lang="en-US" b="1" dirty="0">
                <a:solidFill>
                  <a:srgbClr val="4A4D5D"/>
                </a:solidFill>
                <a:latin typeface="Montserrat"/>
              </a:rPr>
              <a:t>flour type</a:t>
            </a:r>
            <a:r>
              <a:rPr lang="ru-RU" b="1" dirty="0">
                <a:solidFill>
                  <a:srgbClr val="4A4D5D"/>
                </a:solidFill>
                <a:latin typeface="Montserrat"/>
              </a:rPr>
              <a:t> Т – 450	        </a:t>
            </a:r>
            <a:r>
              <a:rPr lang="en-US" b="1" dirty="0">
                <a:solidFill>
                  <a:srgbClr val="4A4D5D"/>
                </a:solidFill>
                <a:latin typeface="Montserrat"/>
              </a:rPr>
              <a:t>flour type</a:t>
            </a:r>
            <a:r>
              <a:rPr lang="ru-RU" b="1" dirty="0">
                <a:solidFill>
                  <a:srgbClr val="4A4D5D"/>
                </a:solidFill>
                <a:latin typeface="Montserrat"/>
              </a:rPr>
              <a:t> Т – 450</a:t>
            </a:r>
          </a:p>
          <a:p>
            <a:endParaRPr lang="uk-UA" dirty="0">
              <a:solidFill>
                <a:srgbClr val="4A4D5D"/>
              </a:solidFill>
              <a:latin typeface="Montserrat"/>
            </a:endParaRPr>
          </a:p>
          <a:p>
            <a:endParaRPr lang="uk-UA" sz="1600" b="1" dirty="0">
              <a:solidFill>
                <a:srgbClr val="00B0F0"/>
              </a:solidFill>
            </a:endParaRPr>
          </a:p>
          <a:p>
            <a:r>
              <a:rPr lang="en-US" sz="1600" b="1" dirty="0">
                <a:solidFill>
                  <a:srgbClr val="00B0F0"/>
                </a:solidFill>
              </a:rPr>
              <a:t>Our company guarantees high quality and safety of products, thanks to the implementation and operation of a quality and food safety management system that meets modern norms and standards</a:t>
            </a:r>
            <a:r>
              <a:rPr lang="en-US" sz="1600" dirty="0"/>
              <a:t>.</a:t>
            </a:r>
            <a:endParaRPr lang="ru-RU" sz="1600" b="1" dirty="0">
              <a:solidFill>
                <a:srgbClr val="00B0F0"/>
              </a:solidFill>
            </a:endParaRPr>
          </a:p>
        </p:txBody>
      </p:sp>
      <p:pic>
        <p:nvPicPr>
          <p:cNvPr id="19" name="Picture 6" descr="синий ответ положительный значок PNG , подобно, Хвалить, Иконка Иконка PNG  картинки и пнг рисунок для бесплатной загрузки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0" t="8753" r="7904" b="15390"/>
          <a:stretch/>
        </p:blipFill>
        <p:spPr bwMode="auto">
          <a:xfrm>
            <a:off x="4655309" y="1780779"/>
            <a:ext cx="557960" cy="50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синий ответ положительный значок PNG , подобно, Хвалить, Иконка Иконка PNG  картинки и пнг рисунок для бесплатной загрузки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0" t="8753" r="7904" b="15390"/>
          <a:stretch/>
        </p:blipFill>
        <p:spPr bwMode="auto">
          <a:xfrm>
            <a:off x="6833712" y="1322281"/>
            <a:ext cx="557960" cy="50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синий ответ положительный значок PNG , подобно, Хвалить, Иконка Иконка PNG  картинки и пнг рисунок для бесплатной загрузки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0" t="8753" r="7904" b="15390"/>
          <a:stretch/>
        </p:blipFill>
        <p:spPr bwMode="auto">
          <a:xfrm>
            <a:off x="9843837" y="1376754"/>
            <a:ext cx="557960" cy="50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321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288000" y="828000"/>
            <a:ext cx="11734240" cy="0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object 73"/>
          <p:cNvSpPr/>
          <p:nvPr/>
        </p:nvSpPr>
        <p:spPr>
          <a:xfrm>
            <a:off x="6337486" y="1596075"/>
            <a:ext cx="315745" cy="368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862"/>
          </a:p>
        </p:txBody>
      </p:sp>
      <p:sp>
        <p:nvSpPr>
          <p:cNvPr id="15" name="object 73"/>
          <p:cNvSpPr/>
          <p:nvPr/>
        </p:nvSpPr>
        <p:spPr>
          <a:xfrm>
            <a:off x="6345931" y="1901287"/>
            <a:ext cx="315745" cy="368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862"/>
          </a:p>
        </p:txBody>
      </p:sp>
      <p:sp>
        <p:nvSpPr>
          <p:cNvPr id="16" name="object 73"/>
          <p:cNvSpPr/>
          <p:nvPr/>
        </p:nvSpPr>
        <p:spPr>
          <a:xfrm>
            <a:off x="6321443" y="2850946"/>
            <a:ext cx="315745" cy="368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862"/>
          </a:p>
        </p:txBody>
      </p:sp>
      <p:sp>
        <p:nvSpPr>
          <p:cNvPr id="17" name="object 73"/>
          <p:cNvSpPr/>
          <p:nvPr/>
        </p:nvSpPr>
        <p:spPr>
          <a:xfrm>
            <a:off x="6337486" y="2496730"/>
            <a:ext cx="315745" cy="368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862"/>
          </a:p>
        </p:txBody>
      </p:sp>
      <p:sp>
        <p:nvSpPr>
          <p:cNvPr id="18" name="object 73"/>
          <p:cNvSpPr/>
          <p:nvPr/>
        </p:nvSpPr>
        <p:spPr>
          <a:xfrm>
            <a:off x="6321444" y="2209705"/>
            <a:ext cx="315745" cy="368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862"/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479136532"/>
              </p:ext>
            </p:extLst>
          </p:nvPr>
        </p:nvGraphicFramePr>
        <p:xfrm>
          <a:off x="1061695" y="3933265"/>
          <a:ext cx="3197483" cy="2924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3" name="Straight Arrow Connector 6">
            <a:extLst>
              <a:ext uri="{FF2B5EF4-FFF2-40B4-BE49-F238E27FC236}">
                <a16:creationId xmlns:a16="http://schemas.microsoft.com/office/drawing/2014/main" id="{890ED265-623A-410F-9BA6-57763A20C254}"/>
              </a:ext>
            </a:extLst>
          </p:cNvPr>
          <p:cNvCxnSpPr>
            <a:cxnSpLocks/>
          </p:cNvCxnSpPr>
          <p:nvPr/>
        </p:nvCxnSpPr>
        <p:spPr bwMode="auto">
          <a:xfrm>
            <a:off x="1949824" y="4481867"/>
            <a:ext cx="896" cy="431509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12">
            <a:extLst>
              <a:ext uri="{FF2B5EF4-FFF2-40B4-BE49-F238E27FC236}">
                <a16:creationId xmlns:a16="http://schemas.microsoft.com/office/drawing/2014/main" id="{238BAC5D-B093-45B1-9473-AF1596A043A5}"/>
              </a:ext>
            </a:extLst>
          </p:cNvPr>
          <p:cNvSpPr txBox="1"/>
          <p:nvPr/>
        </p:nvSpPr>
        <p:spPr>
          <a:xfrm>
            <a:off x="1705984" y="4528343"/>
            <a:ext cx="2167644" cy="33855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180340">
              <a:spcAft>
                <a:spcPts val="0"/>
              </a:spcAft>
            </a:pPr>
            <a:r>
              <a:rPr lang="ru-RU" sz="1600" kern="0" dirty="0">
                <a:solidFill>
                  <a:sysClr val="windowText" lastClr="000000"/>
                </a:solidFill>
                <a:latin typeface="Calibri" panose="020F0502020204030204"/>
              </a:rPr>
              <a:t> </a:t>
            </a:r>
            <a:r>
              <a:rPr lang="ru-RU" sz="1200" kern="0" dirty="0">
                <a:solidFill>
                  <a:srgbClr val="FF0000"/>
                </a:solidFill>
                <a:latin typeface="Calibri" panose="020F0502020204030204"/>
              </a:rPr>
              <a:t>- </a:t>
            </a:r>
            <a:r>
              <a:rPr lang="uk-UA" sz="1200" kern="0" dirty="0">
                <a:solidFill>
                  <a:srgbClr val="FF0000"/>
                </a:solidFill>
              </a:rPr>
              <a:t>234 </a:t>
            </a:r>
            <a:r>
              <a:rPr lang="en-US" sz="1200" kern="0" dirty="0">
                <a:solidFill>
                  <a:srgbClr val="FF0000"/>
                </a:solidFill>
              </a:rPr>
              <a:t>$</a:t>
            </a:r>
            <a:r>
              <a:rPr lang="ru-RU" sz="1200" kern="0" dirty="0">
                <a:solidFill>
                  <a:srgbClr val="FF0000"/>
                </a:solidFill>
              </a:rPr>
              <a:t>/1000 </a:t>
            </a:r>
            <a:r>
              <a:rPr lang="en-US" sz="1200" kern="0" dirty="0">
                <a:solidFill>
                  <a:srgbClr val="FF0000"/>
                </a:solidFill>
              </a:rPr>
              <a:t>kg</a:t>
            </a:r>
            <a:endParaRPr lang="ru-RU" sz="1200" kern="0" dirty="0">
              <a:solidFill>
                <a:srgbClr val="FF0000"/>
              </a:solidFill>
            </a:endParaRPr>
          </a:p>
        </p:txBody>
      </p:sp>
      <p:pic>
        <p:nvPicPr>
          <p:cNvPr id="5" name="Picture 4" descr="Ринок мінеральних добрив суттєво упав – AgroNew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95" y="1073791"/>
            <a:ext cx="4119905" cy="246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Добрива з пестицидами на озимих - AgroO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628" y="3712671"/>
            <a:ext cx="4062707" cy="270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6096000" y="1006197"/>
            <a:ext cx="5317705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Cooperation with us has a number of advantages</a:t>
            </a:r>
            <a:endParaRPr lang="en-US" b="1" i="0" dirty="0"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r>
              <a:rPr lang="en-US" b="1" i="1" dirty="0"/>
              <a:t> </a:t>
            </a:r>
            <a:r>
              <a:rPr lang="uk-UA" b="1" i="1" dirty="0"/>
              <a:t>          </a:t>
            </a:r>
            <a:r>
              <a:rPr lang="en-US" b="1" i="1" dirty="0"/>
              <a:t>Geographical location</a:t>
            </a:r>
            <a:r>
              <a:rPr lang="ru-RU" b="1" i="1" dirty="0"/>
              <a:t>.</a:t>
            </a:r>
          </a:p>
          <a:p>
            <a:endParaRPr lang="en-US" sz="300" b="1" i="1" dirty="0"/>
          </a:p>
          <a:p>
            <a:r>
              <a:rPr lang="en-US" b="1" i="1" dirty="0"/>
              <a:t> </a:t>
            </a:r>
            <a:r>
              <a:rPr lang="uk-UA" b="1" i="1" dirty="0"/>
              <a:t>          </a:t>
            </a:r>
            <a:r>
              <a:rPr lang="en-US" b="1" i="1" dirty="0"/>
              <a:t>High quality</a:t>
            </a:r>
            <a:endParaRPr lang="uk-UA" b="1" i="1" dirty="0"/>
          </a:p>
          <a:p>
            <a:endParaRPr lang="uk-UA" sz="300" b="1" i="1" dirty="0"/>
          </a:p>
          <a:p>
            <a:r>
              <a:rPr lang="uk-UA" b="1" i="1" dirty="0"/>
              <a:t>          </a:t>
            </a:r>
            <a:r>
              <a:rPr lang="en-US" b="1" i="1" dirty="0"/>
              <a:t>Low costs</a:t>
            </a:r>
            <a:endParaRPr lang="ru-RU" b="1" i="1" dirty="0"/>
          </a:p>
          <a:p>
            <a:endParaRPr lang="ru-RU" sz="300" b="1" i="1" dirty="0"/>
          </a:p>
          <a:p>
            <a:endParaRPr lang="en-US" sz="300" b="1" i="1" dirty="0"/>
          </a:p>
          <a:p>
            <a:r>
              <a:rPr lang="uk-UA" b="1" i="1" dirty="0"/>
              <a:t>          </a:t>
            </a:r>
            <a:r>
              <a:rPr lang="en-US" b="1" i="1" dirty="0"/>
              <a:t>Trade preferences</a:t>
            </a:r>
            <a:endParaRPr lang="ru-RU" b="1" i="1" dirty="0"/>
          </a:p>
          <a:p>
            <a:endParaRPr lang="en-US" sz="300" b="1" i="1" dirty="0"/>
          </a:p>
          <a:p>
            <a:r>
              <a:rPr lang="uk-UA" b="1" i="1" dirty="0"/>
              <a:t>          </a:t>
            </a:r>
            <a:r>
              <a:rPr lang="en-US" b="1" i="1" dirty="0"/>
              <a:t>Variety of assortment</a:t>
            </a:r>
            <a:endParaRPr lang="uk-UA" dirty="0"/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3991562496"/>
              </p:ext>
            </p:extLst>
          </p:nvPr>
        </p:nvGraphicFramePr>
        <p:xfrm>
          <a:off x="7495674" y="3933265"/>
          <a:ext cx="4696326" cy="2924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208613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288000" y="828000"/>
            <a:ext cx="11734240" cy="0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object 73"/>
          <p:cNvSpPr/>
          <p:nvPr/>
        </p:nvSpPr>
        <p:spPr>
          <a:xfrm>
            <a:off x="4270553" y="5022027"/>
            <a:ext cx="315745" cy="368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862"/>
          </a:p>
        </p:txBody>
      </p:sp>
      <p:sp>
        <p:nvSpPr>
          <p:cNvPr id="15" name="object 73"/>
          <p:cNvSpPr/>
          <p:nvPr/>
        </p:nvSpPr>
        <p:spPr>
          <a:xfrm>
            <a:off x="4278998" y="5327239"/>
            <a:ext cx="315745" cy="368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862"/>
          </a:p>
        </p:txBody>
      </p:sp>
      <p:sp>
        <p:nvSpPr>
          <p:cNvPr id="16" name="object 73"/>
          <p:cNvSpPr/>
          <p:nvPr/>
        </p:nvSpPr>
        <p:spPr>
          <a:xfrm>
            <a:off x="4254510" y="6276898"/>
            <a:ext cx="315745" cy="368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862"/>
          </a:p>
        </p:txBody>
      </p:sp>
      <p:sp>
        <p:nvSpPr>
          <p:cNvPr id="17" name="object 73"/>
          <p:cNvSpPr/>
          <p:nvPr/>
        </p:nvSpPr>
        <p:spPr>
          <a:xfrm>
            <a:off x="4270553" y="5922682"/>
            <a:ext cx="315745" cy="368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862"/>
          </a:p>
        </p:txBody>
      </p:sp>
      <p:sp>
        <p:nvSpPr>
          <p:cNvPr id="18" name="object 73"/>
          <p:cNvSpPr/>
          <p:nvPr/>
        </p:nvSpPr>
        <p:spPr>
          <a:xfrm>
            <a:off x="4254511" y="5635657"/>
            <a:ext cx="315745" cy="368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862"/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18616969"/>
              </p:ext>
            </p:extLst>
          </p:nvPr>
        </p:nvGraphicFramePr>
        <p:xfrm>
          <a:off x="1126222" y="3842157"/>
          <a:ext cx="2988578" cy="3015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3" name="Straight Arrow Connector 6">
            <a:extLst>
              <a:ext uri="{FF2B5EF4-FFF2-40B4-BE49-F238E27FC236}">
                <a16:creationId xmlns:a16="http://schemas.microsoft.com/office/drawing/2014/main" id="{890ED265-623A-410F-9BA6-57763A20C254}"/>
              </a:ext>
            </a:extLst>
          </p:cNvPr>
          <p:cNvCxnSpPr>
            <a:cxnSpLocks/>
          </p:cNvCxnSpPr>
          <p:nvPr/>
        </p:nvCxnSpPr>
        <p:spPr bwMode="auto">
          <a:xfrm>
            <a:off x="1962016" y="4321939"/>
            <a:ext cx="896" cy="338555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12">
            <a:extLst>
              <a:ext uri="{FF2B5EF4-FFF2-40B4-BE49-F238E27FC236}">
                <a16:creationId xmlns:a16="http://schemas.microsoft.com/office/drawing/2014/main" id="{238BAC5D-B093-45B1-9473-AF1596A043A5}"/>
              </a:ext>
            </a:extLst>
          </p:cNvPr>
          <p:cNvSpPr txBox="1"/>
          <p:nvPr/>
        </p:nvSpPr>
        <p:spPr>
          <a:xfrm>
            <a:off x="1840111" y="4321939"/>
            <a:ext cx="2167644" cy="33855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180340">
              <a:spcAft>
                <a:spcPts val="0"/>
              </a:spcAft>
            </a:pPr>
            <a:r>
              <a:rPr lang="ru-RU" sz="1600" kern="0" dirty="0">
                <a:solidFill>
                  <a:sysClr val="windowText" lastClr="000000"/>
                </a:solidFill>
                <a:latin typeface="Calibri" panose="020F0502020204030204"/>
              </a:rPr>
              <a:t> </a:t>
            </a:r>
            <a:r>
              <a:rPr lang="ru-RU" sz="1200" kern="0" dirty="0">
                <a:solidFill>
                  <a:srgbClr val="FF0000"/>
                </a:solidFill>
                <a:latin typeface="Calibri" panose="020F0502020204030204"/>
              </a:rPr>
              <a:t>- </a:t>
            </a:r>
            <a:r>
              <a:rPr lang="uk-UA" sz="1200" kern="0" dirty="0">
                <a:solidFill>
                  <a:srgbClr val="FF0000"/>
                </a:solidFill>
              </a:rPr>
              <a:t>75 </a:t>
            </a:r>
            <a:r>
              <a:rPr lang="en-US" sz="1200" kern="0" dirty="0">
                <a:solidFill>
                  <a:srgbClr val="FF0000"/>
                </a:solidFill>
              </a:rPr>
              <a:t>$</a:t>
            </a:r>
            <a:r>
              <a:rPr lang="ru-RU" sz="1200" kern="0" dirty="0">
                <a:solidFill>
                  <a:srgbClr val="FF0000"/>
                </a:solidFill>
              </a:rPr>
              <a:t>/1000 </a:t>
            </a:r>
            <a:r>
              <a:rPr lang="en-US" sz="1200" kern="0" dirty="0">
                <a:solidFill>
                  <a:srgbClr val="FF0000"/>
                </a:solidFill>
              </a:rPr>
              <a:t>kg</a:t>
            </a:r>
            <a:endParaRPr lang="ru-RU" sz="1200" kern="0" dirty="0">
              <a:solidFill>
                <a:srgbClr val="FF0000"/>
              </a:solidFill>
            </a:endParaRPr>
          </a:p>
        </p:txBody>
      </p:sp>
      <p:pic>
        <p:nvPicPr>
          <p:cNvPr id="3074" name="Picture 2" descr="Для скотарств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22" y="1971336"/>
            <a:ext cx="1797711" cy="141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93063" y="1045466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rgbClr val="222222"/>
                </a:solidFill>
              </a:rPr>
              <a:t>complete combined feed for cattle breeding</a:t>
            </a:r>
            <a:endParaRPr lang="ru-RU" sz="1400" dirty="0"/>
          </a:p>
        </p:txBody>
      </p:sp>
      <p:pic>
        <p:nvPicPr>
          <p:cNvPr id="19" name="Picture 6" descr="синий ответ положительный значок PNG , подобно, Хвалить, Иконка Иконка PNG  картинки и пнг рисунок для бесплатной загрузки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0" t="8753" r="7904" b="15390"/>
          <a:stretch/>
        </p:blipFill>
        <p:spPr bwMode="auto">
          <a:xfrm>
            <a:off x="3075301" y="955548"/>
            <a:ext cx="557960" cy="50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607552" y="974532"/>
            <a:ext cx="358444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tx1">
                    <a:lumMod val="50000"/>
                  </a:schemeClr>
                </a:solidFill>
              </a:rPr>
              <a:t>Compound feed concentrate (a mixture of various feeds, suitable for all groups of animals, contains a high content of minerals, protein, </a:t>
            </a:r>
            <a:r>
              <a:rPr lang="en-US" sz="1400" b="1" dirty="0" err="1">
                <a:solidFill>
                  <a:schemeClr val="tx1">
                    <a:lumMod val="50000"/>
                  </a:schemeClr>
                </a:solidFill>
              </a:rPr>
              <a:t>microadditives</a:t>
            </a:r>
            <a:r>
              <a:rPr lang="en-US" sz="1400" b="1" dirty="0">
                <a:solidFill>
                  <a:schemeClr val="tx1">
                    <a:lumMod val="50000"/>
                  </a:schemeClr>
                </a:solidFill>
              </a:rPr>
              <a:t>)</a:t>
            </a:r>
          </a:p>
          <a:p>
            <a:r>
              <a:rPr lang="en-US" sz="1400" b="1" dirty="0">
                <a:solidFill>
                  <a:schemeClr val="tx1">
                    <a:lumMod val="50000"/>
                  </a:schemeClr>
                </a:solidFill>
              </a:rPr>
              <a:t>    Complete feed (completely provides animals with all the necessary nutrients and minerals)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630147" y="1675248"/>
            <a:ext cx="27747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222222"/>
                </a:solidFill>
              </a:rPr>
              <a:t>  </a:t>
            </a:r>
            <a:r>
              <a:rPr lang="en-US" sz="1400" b="1" dirty="0">
                <a:solidFill>
                  <a:schemeClr val="tx1">
                    <a:lumMod val="50000"/>
                  </a:schemeClr>
                </a:solidFill>
              </a:rPr>
              <a:t>complete combined feed for birds</a:t>
            </a:r>
            <a:endParaRPr lang="ru-RU" sz="1400" b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4" name="Picture 6" descr="синий ответ положительный значок PNG , подобно, Хвалить, Иконка Иконка PNG  картинки и пнг рисунок для бесплатной загрузки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0" t="8753" r="7904" b="15390"/>
          <a:stretch/>
        </p:blipFill>
        <p:spPr bwMode="auto">
          <a:xfrm>
            <a:off x="3123234" y="1601536"/>
            <a:ext cx="557960" cy="50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693063" y="2166883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chemeClr val="tx1">
                    <a:lumMod val="50000"/>
                  </a:schemeClr>
                </a:solidFill>
              </a:rPr>
              <a:t>combined feed for rabbits, nutria and other small animals</a:t>
            </a:r>
            <a:endParaRPr lang="ru-RU" sz="1400" b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7" name="Picture 6" descr="синий ответ положительный значок PNG , подобно, Хвалить, Иконка Иконка PNG  картинки и пнг рисунок для бесплатной загрузки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0" t="8753" r="7904" b="15390"/>
          <a:stretch/>
        </p:blipFill>
        <p:spPr bwMode="auto">
          <a:xfrm>
            <a:off x="3135103" y="2228206"/>
            <a:ext cx="557960" cy="50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синий ответ положительный значок PNG , подобно, Хвалить, Иконка Иконка PNG  картинки и пнг рисунок для бесплатной загрузки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0" t="8753" r="7904" b="15390"/>
          <a:stretch/>
        </p:blipFill>
        <p:spPr bwMode="auto">
          <a:xfrm>
            <a:off x="7989790" y="1363670"/>
            <a:ext cx="557960" cy="50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sm-agroholding.com.ua/temp/articles/foto_25_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10" y="2753752"/>
            <a:ext cx="2939123" cy="1728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sm-agroholding.com.ua/temp/articles/foto_24_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958" y="2816460"/>
            <a:ext cx="2850730" cy="132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:p14="http://schemas.microsoft.com/office/powerpoint/2010/main" val="2999380551"/>
              </p:ext>
            </p:extLst>
          </p:nvPr>
        </p:nvGraphicFramePr>
        <p:xfrm>
          <a:off x="7989790" y="4321939"/>
          <a:ext cx="4202210" cy="2536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6" name="Прямоугольник 35"/>
          <p:cNvSpPr/>
          <p:nvPr/>
        </p:nvSpPr>
        <p:spPr>
          <a:xfrm>
            <a:off x="3866837" y="4718331"/>
            <a:ext cx="5076087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Cooperation with us has a number of advantages</a:t>
            </a:r>
            <a:endParaRPr lang="en-US" sz="1600" b="1" i="0" dirty="0"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r>
              <a:rPr lang="en-US" b="1" i="1" dirty="0"/>
              <a:t> </a:t>
            </a:r>
            <a:r>
              <a:rPr lang="uk-UA" b="1" i="1" dirty="0"/>
              <a:t>          </a:t>
            </a:r>
            <a:r>
              <a:rPr lang="en-US" b="1" i="1" dirty="0"/>
              <a:t>Geographical location</a:t>
            </a:r>
            <a:r>
              <a:rPr lang="ru-RU" b="1" i="1" dirty="0"/>
              <a:t>.</a:t>
            </a:r>
          </a:p>
          <a:p>
            <a:endParaRPr lang="en-US" sz="300" b="1" i="1" dirty="0"/>
          </a:p>
          <a:p>
            <a:r>
              <a:rPr lang="en-US" b="1" i="1" dirty="0"/>
              <a:t> </a:t>
            </a:r>
            <a:r>
              <a:rPr lang="uk-UA" b="1" i="1" dirty="0"/>
              <a:t>          </a:t>
            </a:r>
            <a:r>
              <a:rPr lang="en-US" b="1" i="1" dirty="0"/>
              <a:t>High quality</a:t>
            </a:r>
            <a:endParaRPr lang="uk-UA" b="1" i="1" dirty="0"/>
          </a:p>
          <a:p>
            <a:endParaRPr lang="uk-UA" sz="300" b="1" i="1" dirty="0"/>
          </a:p>
          <a:p>
            <a:r>
              <a:rPr lang="uk-UA" b="1" i="1" dirty="0"/>
              <a:t>          </a:t>
            </a:r>
            <a:r>
              <a:rPr lang="en-US" b="1" i="1" dirty="0"/>
              <a:t>Low costs</a:t>
            </a:r>
            <a:endParaRPr lang="ru-RU" b="1" i="1" dirty="0"/>
          </a:p>
          <a:p>
            <a:endParaRPr lang="ru-RU" sz="300" b="1" i="1" dirty="0"/>
          </a:p>
          <a:p>
            <a:endParaRPr lang="en-US" sz="300" b="1" i="1" dirty="0"/>
          </a:p>
          <a:p>
            <a:r>
              <a:rPr lang="uk-UA" b="1" i="1" dirty="0"/>
              <a:t>          </a:t>
            </a:r>
            <a:r>
              <a:rPr lang="en-US" b="1" i="1" dirty="0"/>
              <a:t>Trade preferences</a:t>
            </a:r>
            <a:endParaRPr lang="ru-RU" b="1" i="1" dirty="0"/>
          </a:p>
          <a:p>
            <a:endParaRPr lang="en-US" sz="300" b="1" i="1" dirty="0"/>
          </a:p>
          <a:p>
            <a:r>
              <a:rPr lang="uk-UA" b="1" i="1" dirty="0"/>
              <a:t>          </a:t>
            </a:r>
            <a:r>
              <a:rPr lang="en-US" b="1" i="1" dirty="0"/>
              <a:t>Variety of assortment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439026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Override1.xml><?xml version="1.0" encoding="utf-8"?>
<a:themeOverride xmlns:a="http://schemas.openxmlformats.org/drawingml/2006/main">
  <a:clrScheme name="ArcelorMittal">
    <a:dk1>
      <a:srgbClr val="696969"/>
    </a:dk1>
    <a:lt1>
      <a:srgbClr val="FFFFFF"/>
    </a:lt1>
    <a:dk2>
      <a:srgbClr val="FF3700"/>
    </a:dk2>
    <a:lt2>
      <a:srgbClr val="C5BCA4"/>
    </a:lt2>
    <a:accent1>
      <a:srgbClr val="0070C0"/>
    </a:accent1>
    <a:accent2>
      <a:srgbClr val="8B819E"/>
    </a:accent2>
    <a:accent3>
      <a:srgbClr val="5C7F92"/>
    </a:accent3>
    <a:accent4>
      <a:srgbClr val="70A489"/>
    </a:accent4>
    <a:accent5>
      <a:srgbClr val="C88F42"/>
    </a:accent5>
    <a:accent6>
      <a:srgbClr val="8B819E"/>
    </a:accent6>
    <a:hlink>
      <a:srgbClr val="9DB1C9"/>
    </a:hlink>
    <a:folHlink>
      <a:srgbClr val="BAC4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548</TotalTime>
  <Words>1053</Words>
  <Application>Microsoft Office PowerPoint</Application>
  <PresentationFormat>Widescreen</PresentationFormat>
  <Paragraphs>234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Calibri</vt:lpstr>
      <vt:lpstr>Cambria</vt:lpstr>
      <vt:lpstr>Century Gothic</vt:lpstr>
      <vt:lpstr>Montserrat</vt:lpstr>
      <vt:lpstr>Tahoma</vt:lpstr>
      <vt:lpstr>Wingdings 3</vt:lpstr>
      <vt:lpstr>Ion</vt:lpstr>
      <vt:lpstr>PTM Invest holding a.s.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Thank you for the opportunity to present.   Contact our company.   </vt:lpstr>
      <vt:lpstr> Contacts:</vt:lpstr>
    </vt:vector>
  </TitlesOfParts>
  <Company>AMKR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S&amp;M Ukrainian Agricultural Holding (S&amp;M Український Агрохолдинг) – компанія, яка спеціалізується на експорті цукру до 28 країн світу. Наші основні клієнти в Азії, Африці та Європі. Ми працюємо з 2016 року і зарекомендували себе як надійний партнер для багатьох великих агрокомпаній, таких як «Нібулон», «Прометей», «Бунге», «ВіОйл».</dc:title>
  <dc:creator>Kalyuzhnaya, Elena V</dc:creator>
  <cp:lastModifiedBy>Martin Kubíček</cp:lastModifiedBy>
  <cp:revision>47</cp:revision>
  <dcterms:created xsi:type="dcterms:W3CDTF">2023-05-02T04:58:26Z</dcterms:created>
  <dcterms:modified xsi:type="dcterms:W3CDTF">2024-01-23T08:48:00Z</dcterms:modified>
</cp:coreProperties>
</file>